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387" autoAdjust="0"/>
  </p:normalViewPr>
  <p:slideViewPr>
    <p:cSldViewPr snapToGrid="0" snapToObjects="1">
      <p:cViewPr varScale="1">
        <p:scale>
          <a:sx n="107" d="100"/>
          <a:sy n="107" d="100"/>
        </p:scale>
        <p:origin x="173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00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Do not reveal any details about the island yet. The next slide is a mystery image.</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(if time). This slide introduces Source A — the official heritage website — as a bridge to future lessons. If students have time, let them visit the URL. Ask: 'Is this source accurate? Is it complete? What's the difference?' This sets up the GCSE lesson on contested heritage if you choose to run it.</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STARTER (5 minutes). Show this image without revealing the name. Ask: 'What do you think this place is? What clues can you see?' Take 3-4 suggestions. Students often guess: abandoned city, prison, warship, film set. All are reasonable — that ambiguity is the point. Do NOT reveal the name yet.</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REVEAL. After students have guessed, show this slide. Read out the key facts. Emphasise the size: 6.3 hectares is roughly the size of 9 football pitches — and 5,000 people lived there. The reclamation diagram shows how the island was artificially expanded. This is an engineered environment, not a natural one.</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1 (15 minutes). Distribute the source sheet and the comparison grid worksheet. Assign one source per pair (or let students choose). Each pair reads their source and fills in their column of the grid. Circulate and prompt: 'What words does your source use? Who made it? Why?' If using the supported grid (3 sources), pairs work on B, D, and L only.</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slide for teacher use during Phase 2 reporting. You don't need to show this to students — it's here so you can track which source each pair is reporting on and prompt follow-up questions.</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2 (10 minutes). Each pair reports their findings. Fill in the grid on the whiteboard (or use this slide as a visual prompt). The key discovery: 4 of 5 sources don't mention forced labour at all. Source D mentions it but tells visitors not to ask. All five sources want the reader to visit, book, or buy something. Ask: 'What pattern do you notice?'</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3 — THE KEY QUESTION (5 minutes). Read this question aloud. Give students 1 minute in pairs, then take 2-3 responses. Listen for students who notice that the ABSENCE of information is as significant as its presence. The forced labour history isn't hidden behind a paywall — it's simply not mentioned. That's the lesson.</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PLENARY (10 minutes). Introduce the concept of 'interpretive framing.' Read the definition. Then pose the exit ticket question. Students write their answer on paper or on the back of their worksheet. This is the key assessment moment — see the assessment descriptors in the lesson plan for Emerging/Developing/Secure responses.</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Extension/homework options. Option A is creative and accessible to all students. Option B is analytical and suits higher-attaining students. Both can be set as homework. The lighthouse image is from Hashima — one of the few structures still maintained on the abandoned island.</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A1A2E"/>
        </a:solidFill>
        <a:effectLst/>
      </p:bgPr>
    </p:bg>
    <p:spTree>
      <p:nvGrpSpPr>
        <p:cNvPr id="1" name=""/>
        <p:cNvGrpSpPr/>
        <p:nvPr/>
      </p:nvGrpSpPr>
      <p:grpSpPr>
        <a:xfrm>
          <a:off x="0" y="0"/>
          <a:ext cx="0" cy="0"/>
          <a:chOff x="0" y="0"/>
          <a:chExt cx="0" cy="0"/>
        </a:xfrm>
      </p:grpSpPr>
      <p:sp>
        <p:nvSpPr>
          <p:cNvPr id="2" name="Shape 0"/>
          <p:cNvSpPr/>
          <p:nvPr/>
        </p:nvSpPr>
        <p:spPr>
          <a:xfrm>
            <a:off x="0" y="2011680"/>
            <a:ext cx="9144000" cy="36576"/>
          </a:xfrm>
          <a:prstGeom prst="rect">
            <a:avLst/>
          </a:prstGeom>
          <a:solidFill>
            <a:srgbClr val="C5A059"/>
          </a:solidFill>
          <a:ln/>
        </p:spPr>
        <p:txBody>
          <a:bodyPr/>
          <a:lstStyle/>
          <a:p>
            <a:endParaRPr lang="en-GB"/>
          </a:p>
        </p:txBody>
      </p:sp>
      <p:sp>
        <p:nvSpPr>
          <p:cNvPr id="3" name="Text 1"/>
          <p:cNvSpPr/>
          <p:nvPr/>
        </p:nvSpPr>
        <p:spPr>
          <a:xfrm>
            <a:off x="731520" y="914400"/>
            <a:ext cx="7680960" cy="1097280"/>
          </a:xfrm>
          <a:prstGeom prst="rect">
            <a:avLst/>
          </a:prstGeom>
          <a:noFill/>
          <a:ln/>
        </p:spPr>
        <p:txBody>
          <a:bodyPr wrap="square" rtlCol="0" anchor="ctr"/>
          <a:lstStyle/>
          <a:p>
            <a:pPr marL="0" indent="0" algn="l">
              <a:buNone/>
            </a:pPr>
            <a:r>
              <a:rPr lang="en-US" sz="4400" b="1" dirty="0">
                <a:solidFill>
                  <a:srgbClr val="FFFFFF"/>
                </a:solidFill>
                <a:latin typeface="Georgia" pitchFamily="34" charset="0"/>
                <a:ea typeface="Georgia" pitchFamily="34" charset="-122"/>
                <a:cs typeface="Georgia" pitchFamily="34" charset="-120"/>
              </a:rPr>
              <a:t>What Story Sells?</a:t>
            </a:r>
            <a:endParaRPr lang="en-US" sz="4400" dirty="0"/>
          </a:p>
        </p:txBody>
      </p:sp>
      <p:sp>
        <p:nvSpPr>
          <p:cNvPr id="4" name="Text 2"/>
          <p:cNvSpPr/>
          <p:nvPr/>
        </p:nvSpPr>
        <p:spPr>
          <a:xfrm>
            <a:off x="731520" y="2194560"/>
            <a:ext cx="7680960" cy="548640"/>
          </a:xfrm>
          <a:prstGeom prst="rect">
            <a:avLst/>
          </a:prstGeom>
          <a:noFill/>
          <a:ln/>
        </p:spPr>
        <p:txBody>
          <a:bodyPr wrap="square" rtlCol="0" anchor="ctr"/>
          <a:lstStyle/>
          <a:p>
            <a:pPr marL="0" indent="0" algn="l">
              <a:buNone/>
            </a:pPr>
            <a:r>
              <a:rPr lang="en-US" sz="1800" dirty="0">
                <a:solidFill>
                  <a:srgbClr val="C5A059"/>
                </a:solidFill>
                <a:latin typeface="Calibri" pitchFamily="34" charset="0"/>
                <a:ea typeface="Calibri" pitchFamily="34" charset="-122"/>
                <a:cs typeface="Calibri" pitchFamily="34" charset="-120"/>
              </a:rPr>
              <a:t>How Tourism Shapes Historical Memory</a:t>
            </a:r>
            <a:endParaRPr lang="en-US" sz="1800" dirty="0"/>
          </a:p>
        </p:txBody>
      </p:sp>
      <p:sp>
        <p:nvSpPr>
          <p:cNvPr id="5" name="Text 3"/>
          <p:cNvSpPr/>
          <p:nvPr/>
        </p:nvSpPr>
        <p:spPr>
          <a:xfrm>
            <a:off x="731520" y="2926080"/>
            <a:ext cx="7680960" cy="365760"/>
          </a:xfrm>
          <a:prstGeom prst="rect">
            <a:avLst/>
          </a:prstGeom>
          <a:noFill/>
          <a:ln/>
        </p:spPr>
        <p:txBody>
          <a:bodyPr wrap="square" rtlCol="0" anchor="ctr"/>
          <a:lstStyle/>
          <a:p>
            <a:pPr marL="0" indent="0" algn="l">
              <a:buNone/>
            </a:pPr>
            <a:r>
              <a:rPr lang="en-US" sz="1200" dirty="0">
                <a:solidFill>
                  <a:srgbClr val="999999"/>
                </a:solidFill>
                <a:latin typeface="Calibri" pitchFamily="34" charset="0"/>
                <a:ea typeface="Calibri" pitchFamily="34" charset="-122"/>
                <a:cs typeface="Calibri" pitchFamily="34" charset="-120"/>
              </a:rPr>
              <a:t>Hashima Island (Gunkanjima) — Nagasaki, Japan</a:t>
            </a:r>
            <a:endParaRPr lang="en-US" sz="1200" dirty="0"/>
          </a:p>
        </p:txBody>
      </p:sp>
      <p:sp>
        <p:nvSpPr>
          <p:cNvPr id="6" name="Text 4"/>
          <p:cNvSpPr/>
          <p:nvPr/>
        </p:nvSpPr>
        <p:spPr>
          <a:xfrm>
            <a:off x="731520" y="4206240"/>
            <a:ext cx="7680960" cy="365760"/>
          </a:xfrm>
          <a:prstGeom prst="rect">
            <a:avLst/>
          </a:prstGeom>
          <a:noFill/>
          <a:ln/>
        </p:spPr>
        <p:txBody>
          <a:bodyPr wrap="square" rtlCol="0" anchor="ctr"/>
          <a:lstStyle/>
          <a:p>
            <a:pPr marL="0" indent="0" algn="l">
              <a:buNone/>
            </a:pPr>
            <a:r>
              <a:rPr lang="en-US" sz="1000" i="1" dirty="0">
                <a:solidFill>
                  <a:srgbClr val="999999"/>
                </a:solidFill>
                <a:latin typeface="Calibri" pitchFamily="34" charset="0"/>
                <a:ea typeface="Calibri" pitchFamily="34" charset="-122"/>
                <a:cs typeface="Calibri" pitchFamily="34" charset="-120"/>
              </a:rPr>
              <a:t>Simulating Silence</a:t>
            </a:r>
            <a:r>
              <a:rPr lang="en-US" sz="1000" dirty="0">
                <a:solidFill>
                  <a:srgbClr val="999999"/>
                </a:solidFill>
                <a:latin typeface="Calibri" pitchFamily="34" charset="0"/>
                <a:ea typeface="Calibri" pitchFamily="34" charset="-122"/>
                <a:cs typeface="Calibri" pitchFamily="34" charset="-120"/>
              </a:rPr>
              <a:t>  ·  SOAS University of London  ·  simulating-silence.org</a:t>
            </a:r>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A1A1A"/>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5A059"/>
          </a:solidFill>
          <a:ln/>
        </p:spPr>
        <p:txBody>
          <a:bodyPr/>
          <a:lstStyle/>
          <a:p>
            <a:endParaRPr lang="en-GB"/>
          </a:p>
        </p:txBody>
      </p:sp>
      <p:sp>
        <p:nvSpPr>
          <p:cNvPr id="4" name="Text 1"/>
          <p:cNvSpPr/>
          <p:nvPr/>
        </p:nvSpPr>
        <p:spPr>
          <a:xfrm>
            <a:off x="731520" y="274320"/>
            <a:ext cx="8229600" cy="548640"/>
          </a:xfrm>
          <a:prstGeom prst="rect">
            <a:avLst/>
          </a:prstGeom>
          <a:noFill/>
          <a:ln/>
        </p:spPr>
        <p:txBody>
          <a:bodyPr wrap="square" rtlCol="0" anchor="ctr"/>
          <a:lstStyle/>
          <a:p>
            <a:pPr marL="0" indent="0">
              <a:buNone/>
            </a:pPr>
            <a:r>
              <a:rPr lang="en-US" sz="2400" b="1" dirty="0">
                <a:solidFill>
                  <a:srgbClr val="FFFFFF"/>
                </a:solidFill>
                <a:latin typeface="Georgia" pitchFamily="34" charset="0"/>
                <a:ea typeface="Georgia" pitchFamily="34" charset="-122"/>
                <a:cs typeface="Georgia" pitchFamily="34" charset="-120"/>
              </a:rPr>
              <a:t>One more thing...</a:t>
            </a:r>
            <a:endParaRPr lang="en-US" sz="2400" dirty="0"/>
          </a:p>
        </p:txBody>
      </p:sp>
      <p:sp>
        <p:nvSpPr>
          <p:cNvPr id="5" name="Text 2"/>
          <p:cNvSpPr/>
          <p:nvPr/>
        </p:nvSpPr>
        <p:spPr>
          <a:xfrm>
            <a:off x="731520" y="1097280"/>
            <a:ext cx="7680960" cy="731520"/>
          </a:xfrm>
          <a:prstGeom prst="rect">
            <a:avLst/>
          </a:prstGeom>
          <a:noFill/>
          <a:ln/>
        </p:spPr>
        <p:txBody>
          <a:bodyPr wrap="square" rtlCol="0" anchor="ctr"/>
          <a:lstStyle/>
          <a:p>
            <a:pPr marL="0" indent="0">
              <a:buNone/>
            </a:pPr>
            <a:r>
              <a:rPr lang="en-US" sz="1400" dirty="0">
                <a:solidFill>
                  <a:srgbClr val="E0E0E0"/>
                </a:solidFill>
                <a:latin typeface="Calibri" pitchFamily="34" charset="0"/>
                <a:ea typeface="Calibri" pitchFamily="34" charset="-122"/>
                <a:cs typeface="Calibri" pitchFamily="34" charset="-120"/>
              </a:rPr>
              <a:t>The official Hashima heritage website describes the island's entire history — its coal mine, its community, its technological innovations.</a:t>
            </a:r>
            <a:endParaRPr lang="en-US" sz="1400" dirty="0"/>
          </a:p>
        </p:txBody>
      </p:sp>
      <p:sp>
        <p:nvSpPr>
          <p:cNvPr id="6" name="Text 3"/>
          <p:cNvSpPr/>
          <p:nvPr/>
        </p:nvSpPr>
        <p:spPr>
          <a:xfrm>
            <a:off x="731520" y="2011680"/>
            <a:ext cx="7680960" cy="548640"/>
          </a:xfrm>
          <a:prstGeom prst="rect">
            <a:avLst/>
          </a:prstGeom>
          <a:noFill/>
          <a:ln/>
        </p:spPr>
        <p:txBody>
          <a:bodyPr wrap="square" rtlCol="0" anchor="ctr"/>
          <a:lstStyle/>
          <a:p>
            <a:pPr marL="0" indent="0">
              <a:buNone/>
            </a:pPr>
            <a:r>
              <a:rPr lang="en-US" sz="2000" b="1" dirty="0">
                <a:solidFill>
                  <a:srgbClr val="C5A059"/>
                </a:solidFill>
                <a:latin typeface="Georgia" pitchFamily="34" charset="0"/>
                <a:ea typeface="Georgia" pitchFamily="34" charset="-122"/>
                <a:cs typeface="Georgia" pitchFamily="34" charset="-120"/>
              </a:rPr>
              <a:t>It does not mention forced labour.</a:t>
            </a:r>
            <a:endParaRPr lang="en-US" sz="2000" dirty="0"/>
          </a:p>
        </p:txBody>
      </p:sp>
      <p:sp>
        <p:nvSpPr>
          <p:cNvPr id="7" name="Text 4"/>
          <p:cNvSpPr/>
          <p:nvPr/>
        </p:nvSpPr>
        <p:spPr>
          <a:xfrm>
            <a:off x="731520" y="2743200"/>
            <a:ext cx="7680960" cy="457200"/>
          </a:xfrm>
          <a:prstGeom prst="rect">
            <a:avLst/>
          </a:prstGeom>
          <a:noFill/>
          <a:ln/>
        </p:spPr>
        <p:txBody>
          <a:bodyPr wrap="square" rtlCol="0" anchor="ctr"/>
          <a:lstStyle/>
          <a:p>
            <a:pPr marL="0" indent="0">
              <a:buNone/>
            </a:pPr>
            <a:r>
              <a:rPr lang="en-US" sz="1300" i="1" dirty="0">
                <a:solidFill>
                  <a:srgbClr val="999999"/>
                </a:solidFill>
                <a:latin typeface="Calibri" pitchFamily="34" charset="0"/>
                <a:ea typeface="Calibri" pitchFamily="34" charset="-122"/>
                <a:cs typeface="Calibri" pitchFamily="34" charset="-120"/>
              </a:rPr>
              <a:t>The site footer reads: "Directed by Koko Kato."</a:t>
            </a:r>
            <a:endParaRPr lang="en-US" sz="1300" dirty="0"/>
          </a:p>
        </p:txBody>
      </p:sp>
      <p:sp>
        <p:nvSpPr>
          <p:cNvPr id="8" name="Text 5"/>
          <p:cNvSpPr/>
          <p:nvPr/>
        </p:nvSpPr>
        <p:spPr>
          <a:xfrm>
            <a:off x="731520" y="3383280"/>
            <a:ext cx="7680960" cy="365760"/>
          </a:xfrm>
          <a:prstGeom prst="rect">
            <a:avLst/>
          </a:prstGeom>
          <a:noFill/>
          <a:ln/>
        </p:spPr>
        <p:txBody>
          <a:bodyPr wrap="square" rtlCol="0" anchor="ctr"/>
          <a:lstStyle/>
          <a:p>
            <a:pPr marL="0" indent="0">
              <a:buNone/>
            </a:pPr>
            <a:r>
              <a:rPr lang="en-US" sz="1100" dirty="0">
                <a:solidFill>
                  <a:srgbClr val="C5A059"/>
                </a:solidFill>
                <a:latin typeface="Calibri" pitchFamily="34" charset="0"/>
                <a:ea typeface="Calibri" pitchFamily="34" charset="-122"/>
                <a:cs typeface="Calibri" pitchFamily="34" charset="-120"/>
              </a:rPr>
              <a:t>Source A: japansmeijiindustrialrevolution.com</a:t>
            </a:r>
            <a:endParaRPr lang="en-US" sz="1100" dirty="0"/>
          </a:p>
        </p:txBody>
      </p:sp>
      <p:sp>
        <p:nvSpPr>
          <p:cNvPr id="9" name="Text 6"/>
          <p:cNvSpPr/>
          <p:nvPr/>
        </p:nvSpPr>
        <p:spPr>
          <a:xfrm>
            <a:off x="731520" y="4114800"/>
            <a:ext cx="7680960" cy="365760"/>
          </a:xfrm>
          <a:prstGeom prst="rect">
            <a:avLst/>
          </a:prstGeom>
          <a:noFill/>
          <a:ln/>
        </p:spPr>
        <p:txBody>
          <a:bodyPr wrap="square" rtlCol="0" anchor="ctr"/>
          <a:lstStyle/>
          <a:p>
            <a:pPr marL="0" indent="0">
              <a:buNone/>
            </a:pPr>
            <a:r>
              <a:rPr lang="en-US" sz="800" b="1" dirty="0">
                <a:solidFill>
                  <a:srgbClr val="999999"/>
                </a:solidFill>
                <a:latin typeface="Calibri" pitchFamily="34" charset="0"/>
                <a:ea typeface="Calibri" pitchFamily="34" charset="-122"/>
                <a:cs typeface="Calibri" pitchFamily="34" charset="-120"/>
              </a:rPr>
              <a:t>Image credits: </a:t>
            </a:r>
            <a:r>
              <a:rPr lang="en-US" sz="800" dirty="0">
                <a:solidFill>
                  <a:srgbClr val="999999"/>
                </a:solidFill>
                <a:latin typeface="Calibri" pitchFamily="34" charset="0"/>
                <a:ea typeface="Calibri" pitchFamily="34" charset="-122"/>
                <a:cs typeface="Calibri" pitchFamily="34" charset="-120"/>
              </a:rPr>
              <a:t>Battleship silhouette: kntrty / Flickr, CC BY 2.0. Reclamation diagram: Public domain, Wikimedia Commons.</a:t>
            </a:r>
            <a:endParaRPr lang="en-US" sz="800" dirty="0"/>
          </a:p>
        </p:txBody>
      </p:sp>
      <p:sp>
        <p:nvSpPr>
          <p:cNvPr id="10" name="Text 7"/>
          <p:cNvSpPr/>
          <p:nvPr/>
        </p:nvSpPr>
        <p:spPr>
          <a:xfrm>
            <a:off x="457200" y="4709160"/>
            <a:ext cx="8229600" cy="320040"/>
          </a:xfrm>
          <a:prstGeom prst="rect">
            <a:avLst/>
          </a:prstGeom>
          <a:noFill/>
          <a:ln/>
        </p:spPr>
        <p:txBody>
          <a:bodyPr wrap="square" rtlCol="0" anchor="ctr"/>
          <a:lstStyle/>
          <a:p>
            <a:pPr marL="0" indent="0" algn="ctr">
              <a:buNone/>
            </a:pPr>
            <a:r>
              <a:rPr lang="en-US" sz="800" dirty="0">
                <a:solidFill>
                  <a:srgbClr val="999999"/>
                </a:solidFill>
                <a:latin typeface="Calibri" pitchFamily="34" charset="0"/>
                <a:ea typeface="Calibri" pitchFamily="34" charset="-122"/>
                <a:cs typeface="Calibri" pitchFamily="34" charset="-120"/>
              </a:rPr>
              <a:t>Simulating Silence  ·  SOAS University of London  ·  simulating-silence.org</a:t>
            </a:r>
            <a:endParaRPr lang="en-US" sz="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1A1A1A"/>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5A059"/>
          </a:solidFill>
          <a:ln/>
        </p:spPr>
        <p:txBody>
          <a:bodyPr/>
          <a:lstStyle/>
          <a:p>
            <a:endParaRPr lang="en-GB"/>
          </a:p>
        </p:txBody>
      </p:sp>
      <p:sp>
        <p:nvSpPr>
          <p:cNvPr id="6" name="Text 3"/>
          <p:cNvSpPr/>
          <p:nvPr/>
        </p:nvSpPr>
        <p:spPr>
          <a:xfrm>
            <a:off x="457200" y="4069080"/>
            <a:ext cx="8229600" cy="457200"/>
          </a:xfrm>
          <a:prstGeom prst="rect">
            <a:avLst/>
          </a:prstGeom>
          <a:noFill/>
          <a:ln/>
        </p:spPr>
        <p:txBody>
          <a:bodyPr wrap="square" rtlCol="0" anchor="ctr"/>
          <a:lstStyle/>
          <a:p>
            <a:pPr marL="0" indent="0" algn="ctr">
              <a:buNone/>
            </a:pPr>
            <a:r>
              <a:rPr lang="en-US" sz="2400" i="1" dirty="0">
                <a:solidFill>
                  <a:srgbClr val="C5A059"/>
                </a:solidFill>
                <a:latin typeface="Georgia" pitchFamily="34" charset="0"/>
                <a:ea typeface="Georgia" pitchFamily="34" charset="-122"/>
                <a:cs typeface="Georgia" pitchFamily="34" charset="-120"/>
              </a:rPr>
              <a:t>What is this place?</a:t>
            </a:r>
            <a:endParaRPr lang="en-US" sz="2400" dirty="0"/>
          </a:p>
        </p:txBody>
      </p:sp>
      <p:sp>
        <p:nvSpPr>
          <p:cNvPr id="7" name="Text 4"/>
          <p:cNvSpPr/>
          <p:nvPr/>
        </p:nvSpPr>
        <p:spPr>
          <a:xfrm>
            <a:off x="457200" y="4709160"/>
            <a:ext cx="8229600" cy="320040"/>
          </a:xfrm>
          <a:prstGeom prst="rect">
            <a:avLst/>
          </a:prstGeom>
          <a:noFill/>
          <a:ln/>
        </p:spPr>
        <p:txBody>
          <a:bodyPr wrap="square" rtlCol="0" anchor="ctr"/>
          <a:lstStyle/>
          <a:p>
            <a:pPr marL="0" indent="0" algn="ctr">
              <a:buNone/>
            </a:pPr>
            <a:r>
              <a:rPr lang="en-US" sz="800" dirty="0">
                <a:solidFill>
                  <a:srgbClr val="999999"/>
                </a:solidFill>
                <a:latin typeface="Calibri" pitchFamily="34" charset="0"/>
                <a:ea typeface="Calibri" pitchFamily="34" charset="-122"/>
                <a:cs typeface="Calibri" pitchFamily="34" charset="-120"/>
              </a:rPr>
              <a:t>Simulating Silence  ·  SOAS University of London  ·  simulating-silence.org</a:t>
            </a:r>
            <a:endParaRPr lang="en-US" sz="800" dirty="0"/>
          </a:p>
        </p:txBody>
      </p:sp>
      <p:pic>
        <p:nvPicPr>
          <p:cNvPr id="10" name="Picture 9">
            <a:extLst>
              <a:ext uri="{FF2B5EF4-FFF2-40B4-BE49-F238E27FC236}">
                <a16:creationId xmlns:a16="http://schemas.microsoft.com/office/drawing/2014/main" id="{0019F21A-9915-8DA9-0624-B15BA98FE882}"/>
              </a:ext>
            </a:extLst>
          </p:cNvPr>
          <p:cNvPicPr>
            <a:picLocks noChangeAspect="1"/>
          </p:cNvPicPr>
          <p:nvPr/>
        </p:nvPicPr>
        <p:blipFill>
          <a:blip r:embed="rId3"/>
          <a:stretch>
            <a:fillRect/>
          </a:stretch>
        </p:blipFill>
        <p:spPr>
          <a:xfrm>
            <a:off x="0" y="1104983"/>
            <a:ext cx="9144000" cy="2265625"/>
          </a:xfrm>
          <a:prstGeom prst="rect">
            <a:avLst/>
          </a:prstGeom>
        </p:spPr>
      </p:pic>
      <p:sp>
        <p:nvSpPr>
          <p:cNvPr id="13" name="TextBox 12">
            <a:extLst>
              <a:ext uri="{FF2B5EF4-FFF2-40B4-BE49-F238E27FC236}">
                <a16:creationId xmlns:a16="http://schemas.microsoft.com/office/drawing/2014/main" id="{11C53FC1-EE39-DA3F-C2CD-A6C14708F9A8}"/>
              </a:ext>
            </a:extLst>
          </p:cNvPr>
          <p:cNvSpPr txBox="1"/>
          <p:nvPr/>
        </p:nvSpPr>
        <p:spPr>
          <a:xfrm>
            <a:off x="6761110" y="3408190"/>
            <a:ext cx="4572000" cy="184666"/>
          </a:xfrm>
          <a:prstGeom prst="rect">
            <a:avLst/>
          </a:prstGeom>
          <a:noFill/>
        </p:spPr>
        <p:txBody>
          <a:bodyPr wrap="square">
            <a:spAutoFit/>
          </a:bodyPr>
          <a:lstStyle/>
          <a:p>
            <a:r>
              <a:rPr lang="en-GB" sz="600" dirty="0">
                <a:solidFill>
                  <a:schemeClr val="bg1"/>
                </a:solidFill>
              </a:rPr>
              <a:t>Photo: Crow Mountain Design / Shutterstock.com. Used under licence.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1A1A1A"/>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5A059"/>
          </a:solidFill>
          <a:ln/>
        </p:spPr>
        <p:txBody>
          <a:bodyPr/>
          <a:lstStyle/>
          <a:p>
            <a:endParaRPr lang="en-GB"/>
          </a:p>
        </p:txBody>
      </p:sp>
      <p:sp>
        <p:nvSpPr>
          <p:cNvPr id="4" name="Text 1"/>
          <p:cNvSpPr/>
          <p:nvPr/>
        </p:nvSpPr>
        <p:spPr>
          <a:xfrm>
            <a:off x="731520" y="274320"/>
            <a:ext cx="8229600" cy="640080"/>
          </a:xfrm>
          <a:prstGeom prst="rect">
            <a:avLst/>
          </a:prstGeom>
          <a:noFill/>
          <a:ln/>
        </p:spPr>
        <p:txBody>
          <a:bodyPr wrap="square" rtlCol="0" anchor="ctr"/>
          <a:lstStyle/>
          <a:p>
            <a:pPr marL="0" indent="0">
              <a:buNone/>
            </a:pPr>
            <a:r>
              <a:rPr lang="en-US" sz="3000" b="1" dirty="0">
                <a:solidFill>
                  <a:srgbClr val="FFFFFF"/>
                </a:solidFill>
                <a:latin typeface="Georgia" pitchFamily="34" charset="0"/>
                <a:ea typeface="Georgia" pitchFamily="34" charset="-122"/>
                <a:cs typeface="Georgia" pitchFamily="34" charset="-120"/>
              </a:rPr>
              <a:t>This is Hashima Island</a:t>
            </a:r>
            <a:endParaRPr lang="en-US" sz="3000" dirty="0"/>
          </a:p>
        </p:txBody>
      </p:sp>
      <p:sp>
        <p:nvSpPr>
          <p:cNvPr id="5" name="Text 2"/>
          <p:cNvSpPr/>
          <p:nvPr/>
        </p:nvSpPr>
        <p:spPr>
          <a:xfrm>
            <a:off x="731520" y="822960"/>
            <a:ext cx="8229600" cy="365760"/>
          </a:xfrm>
          <a:prstGeom prst="rect">
            <a:avLst/>
          </a:prstGeom>
          <a:noFill/>
          <a:ln/>
        </p:spPr>
        <p:txBody>
          <a:bodyPr wrap="square" rtlCol="0" anchor="ctr"/>
          <a:lstStyle/>
          <a:p>
            <a:pPr marL="0" indent="0">
              <a:buNone/>
            </a:pPr>
            <a:r>
              <a:rPr lang="en-US" sz="1400" i="1" dirty="0">
                <a:solidFill>
                  <a:srgbClr val="C5A059"/>
                </a:solidFill>
                <a:latin typeface="Calibri" pitchFamily="34" charset="0"/>
                <a:ea typeface="Calibri" pitchFamily="34" charset="-122"/>
                <a:cs typeface="Calibri" pitchFamily="34" charset="-120"/>
              </a:rPr>
              <a:t>Also called "Battleship Island" (Gunkanjima)</a:t>
            </a:r>
            <a:endParaRPr lang="en-US" sz="1400" dirty="0"/>
          </a:p>
        </p:txBody>
      </p:sp>
      <p:sp>
        <p:nvSpPr>
          <p:cNvPr id="6" name="Text 3"/>
          <p:cNvSpPr/>
          <p:nvPr/>
        </p:nvSpPr>
        <p:spPr>
          <a:xfrm>
            <a:off x="668767" y="1462592"/>
            <a:ext cx="4114800" cy="2926080"/>
          </a:xfrm>
          <a:prstGeom prst="rect">
            <a:avLst/>
          </a:prstGeom>
          <a:noFill/>
          <a:ln/>
        </p:spPr>
        <p:txBody>
          <a:bodyPr wrap="square" rtlCol="0" anchor="t"/>
          <a:lstStyle/>
          <a:p>
            <a:pPr marL="0" indent="0">
              <a:buNone/>
            </a:pPr>
            <a:r>
              <a:rPr lang="en-US" sz="1200" b="1" dirty="0">
                <a:solidFill>
                  <a:srgbClr val="C5A059"/>
                </a:solidFill>
                <a:latin typeface="Calibri" pitchFamily="34" charset="0"/>
                <a:ea typeface="Calibri" pitchFamily="34" charset="-122"/>
                <a:cs typeface="Calibri" pitchFamily="34" charset="-120"/>
              </a:rPr>
              <a:t>Location: </a:t>
            </a:r>
            <a:endParaRPr lang="en-US" sz="1200" dirty="0"/>
          </a:p>
          <a:p>
            <a:pPr marL="0" indent="0">
              <a:buNone/>
            </a:pPr>
            <a:r>
              <a:rPr lang="en-US" sz="1200" dirty="0">
                <a:solidFill>
                  <a:srgbClr val="E0E0E0"/>
                </a:solidFill>
                <a:latin typeface="Calibri" pitchFamily="34" charset="0"/>
                <a:ea typeface="Calibri" pitchFamily="34" charset="-122"/>
                <a:cs typeface="Calibri" pitchFamily="34" charset="-120"/>
              </a:rPr>
              <a:t>18 km off the coast of Nagasaki, Japan
</a:t>
            </a:r>
            <a:endParaRPr lang="en-US" sz="1200" dirty="0"/>
          </a:p>
          <a:p>
            <a:pPr marL="0" indent="0">
              <a:buNone/>
            </a:pPr>
            <a:r>
              <a:rPr lang="en-US" sz="1200" b="1" dirty="0">
                <a:solidFill>
                  <a:srgbClr val="C5A059"/>
                </a:solidFill>
                <a:latin typeface="Calibri" pitchFamily="34" charset="0"/>
                <a:ea typeface="Calibri" pitchFamily="34" charset="-122"/>
                <a:cs typeface="Calibri" pitchFamily="34" charset="-120"/>
              </a:rPr>
              <a:t>Size: </a:t>
            </a:r>
            <a:endParaRPr lang="en-US" sz="1200" dirty="0"/>
          </a:p>
          <a:p>
            <a:pPr marL="0" indent="0">
              <a:buNone/>
            </a:pPr>
            <a:r>
              <a:rPr lang="en-US" sz="1200" dirty="0">
                <a:solidFill>
                  <a:srgbClr val="E0E0E0"/>
                </a:solidFill>
                <a:latin typeface="Calibri" pitchFamily="34" charset="0"/>
                <a:ea typeface="Calibri" pitchFamily="34" charset="-122"/>
                <a:cs typeface="Calibri" pitchFamily="34" charset="-120"/>
              </a:rPr>
              <a:t>6.3 hectares (~9 football pitches)
</a:t>
            </a:r>
            <a:endParaRPr lang="en-US" sz="1200" dirty="0"/>
          </a:p>
          <a:p>
            <a:pPr marL="0" indent="0">
              <a:buNone/>
            </a:pPr>
            <a:r>
              <a:rPr lang="en-US" sz="1200" b="1" dirty="0">
                <a:solidFill>
                  <a:srgbClr val="C5A059"/>
                </a:solidFill>
                <a:latin typeface="Calibri" pitchFamily="34" charset="0"/>
                <a:ea typeface="Calibri" pitchFamily="34" charset="-122"/>
                <a:cs typeface="Calibri" pitchFamily="34" charset="-120"/>
              </a:rPr>
              <a:t>Population: </a:t>
            </a:r>
            <a:endParaRPr lang="en-US" sz="1200" dirty="0"/>
          </a:p>
          <a:p>
            <a:pPr marL="0" indent="0">
              <a:buNone/>
            </a:pPr>
            <a:r>
              <a:rPr lang="en-US" sz="1200" dirty="0">
                <a:solidFill>
                  <a:srgbClr val="E0E0E0"/>
                </a:solidFill>
                <a:latin typeface="Calibri" pitchFamily="34" charset="0"/>
                <a:ea typeface="Calibri" pitchFamily="34" charset="-122"/>
                <a:cs typeface="Calibri" pitchFamily="34" charset="-120"/>
              </a:rPr>
              <a:t>Over 5,000 people at its peak
</a:t>
            </a:r>
            <a:endParaRPr lang="en-US" sz="1200" dirty="0"/>
          </a:p>
          <a:p>
            <a:pPr marL="0" indent="0">
              <a:buNone/>
            </a:pPr>
            <a:r>
              <a:rPr lang="en-US" sz="1200" b="1" dirty="0">
                <a:solidFill>
                  <a:srgbClr val="C5A059"/>
                </a:solidFill>
                <a:latin typeface="Calibri" pitchFamily="34" charset="0"/>
                <a:ea typeface="Calibri" pitchFamily="34" charset="-122"/>
                <a:cs typeface="Calibri" pitchFamily="34" charset="-120"/>
              </a:rPr>
              <a:t>Active: </a:t>
            </a:r>
            <a:endParaRPr lang="en-US" sz="1200" dirty="0"/>
          </a:p>
          <a:p>
            <a:pPr marL="0" indent="0">
              <a:buNone/>
            </a:pPr>
            <a:r>
              <a:rPr lang="en-US" sz="1200" dirty="0">
                <a:solidFill>
                  <a:srgbClr val="E0E0E0"/>
                </a:solidFill>
                <a:latin typeface="Calibri" pitchFamily="34" charset="0"/>
                <a:ea typeface="Calibri" pitchFamily="34" charset="-122"/>
                <a:cs typeface="Calibri" pitchFamily="34" charset="-120"/>
              </a:rPr>
              <a:t>1890–1974 (coal mine)
</a:t>
            </a:r>
            <a:endParaRPr lang="en-US" sz="1200" dirty="0"/>
          </a:p>
          <a:p>
            <a:pPr marL="0" indent="0">
              <a:buNone/>
            </a:pPr>
            <a:r>
              <a:rPr lang="en-US" sz="1200" b="1" dirty="0">
                <a:solidFill>
                  <a:srgbClr val="C5A059"/>
                </a:solidFill>
                <a:latin typeface="Calibri" pitchFamily="34" charset="0"/>
                <a:ea typeface="Calibri" pitchFamily="34" charset="-122"/>
                <a:cs typeface="Calibri" pitchFamily="34" charset="-120"/>
              </a:rPr>
              <a:t>UNESCO: </a:t>
            </a:r>
            <a:endParaRPr lang="en-US" sz="1200" dirty="0"/>
          </a:p>
          <a:p>
            <a:pPr marL="0" indent="0">
              <a:buNone/>
            </a:pPr>
            <a:r>
              <a:rPr lang="en-US" sz="1200" dirty="0">
                <a:solidFill>
                  <a:srgbClr val="E0E0E0"/>
                </a:solidFill>
                <a:latin typeface="Calibri" pitchFamily="34" charset="0"/>
                <a:ea typeface="Calibri" pitchFamily="34" charset="-122"/>
                <a:cs typeface="Calibri" pitchFamily="34" charset="-120"/>
              </a:rPr>
              <a:t>World Heritage Site since 2015</a:t>
            </a:r>
            <a:endParaRPr lang="en-US" sz="1200" dirty="0"/>
          </a:p>
        </p:txBody>
      </p:sp>
      <p:sp>
        <p:nvSpPr>
          <p:cNvPr id="8" name="Text 5"/>
          <p:cNvSpPr/>
          <p:nvPr/>
        </p:nvSpPr>
        <p:spPr>
          <a:xfrm>
            <a:off x="5303520" y="2377440"/>
            <a:ext cx="3474720" cy="731520"/>
          </a:xfrm>
          <a:prstGeom prst="rect">
            <a:avLst/>
          </a:prstGeom>
          <a:noFill/>
          <a:ln/>
        </p:spPr>
        <p:txBody>
          <a:bodyPr wrap="square" rtlCol="0" anchor="ctr"/>
          <a:lstStyle/>
          <a:p>
            <a:pPr marL="0" indent="0" algn="ctr">
              <a:buNone/>
            </a:pPr>
            <a:r>
              <a:rPr lang="en-US" sz="1000" dirty="0">
                <a:solidFill>
                  <a:srgbClr val="999999"/>
                </a:solidFill>
                <a:latin typeface="Calibri" pitchFamily="34" charset="0"/>
                <a:ea typeface="Calibri" pitchFamily="34" charset="-122"/>
                <a:cs typeface="Calibri" pitchFamily="34" charset="-120"/>
              </a:rPr>
              <a:t>[ Insert: hashima-location-map.jpg</a:t>
            </a:r>
            <a:endParaRPr lang="en-US" sz="1000" dirty="0"/>
          </a:p>
          <a:p>
            <a:pPr marL="0" indent="0" algn="ctr">
              <a:buNone/>
            </a:pPr>
            <a:r>
              <a:rPr lang="en-US" sz="1000" dirty="0">
                <a:solidFill>
                  <a:srgbClr val="999999"/>
                </a:solidFill>
                <a:latin typeface="Calibri" pitchFamily="34" charset="0"/>
                <a:ea typeface="Calibri" pitchFamily="34" charset="-122"/>
                <a:cs typeface="Calibri" pitchFamily="34" charset="-120"/>
              </a:rPr>
              <a:t>(reclamation diagram) ]</a:t>
            </a:r>
            <a:endParaRPr lang="en-US" sz="1000" dirty="0"/>
          </a:p>
        </p:txBody>
      </p:sp>
      <p:sp>
        <p:nvSpPr>
          <p:cNvPr id="9" name="Text 6"/>
          <p:cNvSpPr/>
          <p:nvPr/>
        </p:nvSpPr>
        <p:spPr>
          <a:xfrm>
            <a:off x="457200" y="4776844"/>
            <a:ext cx="8229600" cy="320040"/>
          </a:xfrm>
          <a:prstGeom prst="rect">
            <a:avLst/>
          </a:prstGeom>
          <a:noFill/>
          <a:ln/>
        </p:spPr>
        <p:txBody>
          <a:bodyPr wrap="square" rtlCol="0" anchor="ctr"/>
          <a:lstStyle/>
          <a:p>
            <a:pPr marL="0" indent="0" algn="ctr">
              <a:buNone/>
            </a:pPr>
            <a:r>
              <a:rPr lang="en-US" sz="800" dirty="0">
                <a:solidFill>
                  <a:srgbClr val="999999"/>
                </a:solidFill>
                <a:latin typeface="Calibri" pitchFamily="34" charset="0"/>
                <a:ea typeface="Calibri" pitchFamily="34" charset="-122"/>
                <a:cs typeface="Calibri" pitchFamily="34" charset="-120"/>
              </a:rPr>
              <a:t>Simulating Silence  ·  SOAS University of London  ·  simulating-silence.org</a:t>
            </a:r>
            <a:endParaRPr lang="en-US" sz="800" dirty="0"/>
          </a:p>
        </p:txBody>
      </p:sp>
      <p:pic>
        <p:nvPicPr>
          <p:cNvPr id="10" name="Picture 9">
            <a:extLst>
              <a:ext uri="{FF2B5EF4-FFF2-40B4-BE49-F238E27FC236}">
                <a16:creationId xmlns:a16="http://schemas.microsoft.com/office/drawing/2014/main" id="{BAC2D7EF-F075-4F11-E4CA-08BD76AE287F}"/>
              </a:ext>
            </a:extLst>
          </p:cNvPr>
          <p:cNvPicPr>
            <a:picLocks noChangeAspect="1"/>
          </p:cNvPicPr>
          <p:nvPr/>
        </p:nvPicPr>
        <p:blipFill>
          <a:blip r:embed="rId3"/>
          <a:stretch>
            <a:fillRect/>
          </a:stretch>
        </p:blipFill>
        <p:spPr>
          <a:xfrm>
            <a:off x="5169049" y="1051560"/>
            <a:ext cx="3383280" cy="3383280"/>
          </a:xfrm>
          <a:prstGeom prst="rect">
            <a:avLst/>
          </a:prstGeom>
        </p:spPr>
      </p:pic>
      <p:sp>
        <p:nvSpPr>
          <p:cNvPr id="12" name="TextBox 11">
            <a:extLst>
              <a:ext uri="{FF2B5EF4-FFF2-40B4-BE49-F238E27FC236}">
                <a16:creationId xmlns:a16="http://schemas.microsoft.com/office/drawing/2014/main" id="{533C2182-468E-852E-8D7F-A471A8E4B4BF}"/>
              </a:ext>
            </a:extLst>
          </p:cNvPr>
          <p:cNvSpPr txBox="1"/>
          <p:nvPr/>
        </p:nvSpPr>
        <p:spPr>
          <a:xfrm>
            <a:off x="5169049" y="4416774"/>
            <a:ext cx="4114800" cy="338554"/>
          </a:xfrm>
          <a:prstGeom prst="rect">
            <a:avLst/>
          </a:prstGeom>
          <a:noFill/>
        </p:spPr>
        <p:txBody>
          <a:bodyPr wrap="square">
            <a:spAutoFit/>
          </a:bodyPr>
          <a:lstStyle/>
          <a:p>
            <a:r>
              <a:rPr lang="en-GB" sz="800" dirty="0" err="1">
                <a:solidFill>
                  <a:schemeClr val="bg1"/>
                </a:solidFill>
              </a:rPr>
              <a:t>Hisagi</a:t>
            </a:r>
            <a:r>
              <a:rPr lang="en-GB" sz="800" dirty="0">
                <a:solidFill>
                  <a:schemeClr val="bg1"/>
                </a:solidFill>
              </a:rPr>
              <a:t> (</a:t>
            </a:r>
            <a:r>
              <a:rPr lang="en-GB" sz="800" dirty="0" err="1">
                <a:solidFill>
                  <a:schemeClr val="bg1"/>
                </a:solidFill>
              </a:rPr>
              <a:t>氷鷺</a:t>
            </a:r>
            <a:r>
              <a:rPr lang="en-GB" sz="800" dirty="0">
                <a:solidFill>
                  <a:schemeClr val="bg1"/>
                </a:solidFill>
              </a:rPr>
              <a:t>) - Own work, CC BY-SA 3.0, https://commons.wikimedia.org/w/index.php?curid=6653160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5F5F0"/>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5A059"/>
          </a:solidFill>
          <a:ln/>
        </p:spPr>
        <p:txBody>
          <a:bodyPr/>
          <a:lstStyle/>
          <a:p>
            <a:endParaRPr lang="en-GB"/>
          </a:p>
        </p:txBody>
      </p:sp>
      <p:sp>
        <p:nvSpPr>
          <p:cNvPr id="4" name="Text 1"/>
          <p:cNvSpPr/>
          <p:nvPr/>
        </p:nvSpPr>
        <p:spPr>
          <a:xfrm>
            <a:off x="731520" y="274320"/>
            <a:ext cx="8229600" cy="640080"/>
          </a:xfrm>
          <a:prstGeom prst="rect">
            <a:avLst/>
          </a:prstGeom>
          <a:noFill/>
          <a:ln/>
        </p:spPr>
        <p:txBody>
          <a:bodyPr wrap="square" rtlCol="0" anchor="ctr"/>
          <a:lstStyle/>
          <a:p>
            <a:pPr marL="0" indent="0">
              <a:buNone/>
            </a:pPr>
            <a:r>
              <a:rPr lang="en-US" sz="3000" b="1" dirty="0">
                <a:solidFill>
                  <a:srgbClr val="1A1A2E"/>
                </a:solidFill>
                <a:latin typeface="Georgia" pitchFamily="34" charset="0"/>
                <a:ea typeface="Georgia" pitchFamily="34" charset="-122"/>
                <a:cs typeface="Georgia" pitchFamily="34" charset="-120"/>
              </a:rPr>
              <a:t>Your Task</a:t>
            </a:r>
            <a:endParaRPr lang="en-US" sz="3000" dirty="0"/>
          </a:p>
        </p:txBody>
      </p:sp>
      <p:sp>
        <p:nvSpPr>
          <p:cNvPr id="5" name="Shape 2"/>
          <p:cNvSpPr/>
          <p:nvPr/>
        </p:nvSpPr>
        <p:spPr>
          <a:xfrm>
            <a:off x="731520" y="1005840"/>
            <a:ext cx="7680960" cy="36576"/>
          </a:xfrm>
          <a:prstGeom prst="rect">
            <a:avLst/>
          </a:prstGeom>
          <a:solidFill>
            <a:srgbClr val="C5A059"/>
          </a:solidFill>
          <a:ln/>
        </p:spPr>
        <p:txBody>
          <a:bodyPr/>
          <a:lstStyle/>
          <a:p>
            <a:endParaRPr lang="en-GB"/>
          </a:p>
        </p:txBody>
      </p:sp>
      <p:sp>
        <p:nvSpPr>
          <p:cNvPr id="6" name="Text 3"/>
          <p:cNvSpPr/>
          <p:nvPr/>
        </p:nvSpPr>
        <p:spPr>
          <a:xfrm>
            <a:off x="1097280" y="1748834"/>
            <a:ext cx="6858000" cy="2274526"/>
          </a:xfrm>
          <a:prstGeom prst="rect">
            <a:avLst/>
          </a:prstGeom>
          <a:noFill/>
          <a:ln/>
        </p:spPr>
        <p:txBody>
          <a:bodyPr wrap="square" rtlCol="0" anchor="t"/>
          <a:lstStyle/>
          <a:p>
            <a:pPr marL="0" indent="0">
              <a:buNone/>
            </a:pPr>
            <a:r>
              <a:rPr lang="en-US" sz="1600" b="1" dirty="0">
                <a:solidFill>
                  <a:srgbClr val="A88542"/>
                </a:solidFill>
                <a:latin typeface="Calibri" pitchFamily="34" charset="0"/>
                <a:ea typeface="Calibri" pitchFamily="34" charset="-122"/>
                <a:cs typeface="Calibri" pitchFamily="34" charset="-120"/>
              </a:rPr>
              <a:t>1. </a:t>
            </a:r>
            <a:r>
              <a:rPr lang="en-US" sz="1600" dirty="0">
                <a:solidFill>
                  <a:srgbClr val="333333"/>
                </a:solidFill>
                <a:latin typeface="Calibri" pitchFamily="34" charset="0"/>
                <a:ea typeface="Calibri" pitchFamily="34" charset="-122"/>
                <a:cs typeface="Calibri" pitchFamily="34" charset="-120"/>
              </a:rPr>
              <a:t>Read your assigned source on the source sheet
</a:t>
            </a:r>
            <a:endParaRPr lang="en-US" sz="1600" dirty="0"/>
          </a:p>
          <a:p>
            <a:pPr marL="0" indent="0">
              <a:buNone/>
            </a:pPr>
            <a:r>
              <a:rPr lang="en-US" sz="1600" b="1" dirty="0">
                <a:solidFill>
                  <a:srgbClr val="A88542"/>
                </a:solidFill>
                <a:latin typeface="Calibri" pitchFamily="34" charset="0"/>
                <a:ea typeface="Calibri" pitchFamily="34" charset="-122"/>
                <a:cs typeface="Calibri" pitchFamily="34" charset="-120"/>
              </a:rPr>
              <a:t>2. </a:t>
            </a:r>
            <a:r>
              <a:rPr lang="en-US" sz="1600" dirty="0">
                <a:solidFill>
                  <a:srgbClr val="333333"/>
                </a:solidFill>
                <a:latin typeface="Calibri" pitchFamily="34" charset="0"/>
                <a:ea typeface="Calibri" pitchFamily="34" charset="-122"/>
                <a:cs typeface="Calibri" pitchFamily="34" charset="-120"/>
              </a:rPr>
              <a:t>Complete your column of the comparison grid
</a:t>
            </a:r>
            <a:endParaRPr lang="en-US" sz="1600" dirty="0"/>
          </a:p>
          <a:p>
            <a:pPr marL="0" indent="0">
              <a:buNone/>
            </a:pPr>
            <a:r>
              <a:rPr lang="en-US" sz="1600" b="1" dirty="0">
                <a:solidFill>
                  <a:srgbClr val="A88542"/>
                </a:solidFill>
                <a:latin typeface="Calibri" pitchFamily="34" charset="0"/>
                <a:ea typeface="Calibri" pitchFamily="34" charset="-122"/>
                <a:cs typeface="Calibri" pitchFamily="34" charset="-120"/>
              </a:rPr>
              <a:t>3. </a:t>
            </a:r>
            <a:r>
              <a:rPr lang="en-US" sz="1600" dirty="0">
                <a:solidFill>
                  <a:srgbClr val="333333"/>
                </a:solidFill>
                <a:latin typeface="Calibri" pitchFamily="34" charset="0"/>
                <a:ea typeface="Calibri" pitchFamily="34" charset="-122"/>
                <a:cs typeface="Calibri" pitchFamily="34" charset="-120"/>
              </a:rPr>
              <a:t>Be ready to report back to the class</a:t>
            </a:r>
            <a:endParaRPr lang="en-US" sz="1600" dirty="0"/>
          </a:p>
        </p:txBody>
      </p:sp>
      <p:sp>
        <p:nvSpPr>
          <p:cNvPr id="7" name="Text 4"/>
          <p:cNvSpPr/>
          <p:nvPr/>
        </p:nvSpPr>
        <p:spPr>
          <a:xfrm>
            <a:off x="731520" y="4114800"/>
            <a:ext cx="7680960" cy="365760"/>
          </a:xfrm>
          <a:prstGeom prst="rect">
            <a:avLst/>
          </a:prstGeom>
          <a:noFill/>
          <a:ln/>
        </p:spPr>
        <p:txBody>
          <a:bodyPr wrap="square" rtlCol="0" anchor="ctr"/>
          <a:lstStyle/>
          <a:p>
            <a:pPr marL="0" indent="0" algn="ctr">
              <a:buNone/>
            </a:pPr>
            <a:r>
              <a:rPr lang="en-US" sz="1100" i="1" dirty="0">
                <a:solidFill>
                  <a:srgbClr val="888888"/>
                </a:solidFill>
                <a:latin typeface="Calibri" pitchFamily="34" charset="0"/>
                <a:ea typeface="Calibri" pitchFamily="34" charset="-122"/>
                <a:cs typeface="Calibri" pitchFamily="34" charset="-120"/>
              </a:rPr>
              <a:t>Source Sheet: simulating-silence.org/teach/secondary/sources/</a:t>
            </a:r>
            <a:endParaRPr lang="en-US" sz="1100" dirty="0"/>
          </a:p>
        </p:txBody>
      </p:sp>
      <p:sp>
        <p:nvSpPr>
          <p:cNvPr id="8" name="Text 5"/>
          <p:cNvSpPr/>
          <p:nvPr/>
        </p:nvSpPr>
        <p:spPr>
          <a:xfrm>
            <a:off x="457200" y="4709160"/>
            <a:ext cx="8229600" cy="320040"/>
          </a:xfrm>
          <a:prstGeom prst="rect">
            <a:avLst/>
          </a:prstGeom>
          <a:noFill/>
          <a:ln/>
        </p:spPr>
        <p:txBody>
          <a:bodyPr wrap="square" rtlCol="0" anchor="ctr"/>
          <a:lstStyle/>
          <a:p>
            <a:pPr marL="0" indent="0" algn="ctr">
              <a:buNone/>
            </a:pPr>
            <a:r>
              <a:rPr lang="en-US" sz="800" dirty="0">
                <a:solidFill>
                  <a:srgbClr val="888888"/>
                </a:solidFill>
                <a:latin typeface="Calibri" pitchFamily="34" charset="0"/>
                <a:ea typeface="Calibri" pitchFamily="34" charset="-122"/>
                <a:cs typeface="Calibri" pitchFamily="34" charset="-120"/>
              </a:rPr>
              <a:t>Simulating Silence  ·  SOAS University of London  ·  simulating-silence.org</a:t>
            </a:r>
            <a:endParaRPr lang="en-US" sz="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A1A1A"/>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5A059"/>
          </a:solidFill>
          <a:ln/>
        </p:spPr>
        <p:txBody>
          <a:bodyPr/>
          <a:lstStyle/>
          <a:p>
            <a:endParaRPr lang="en-GB"/>
          </a:p>
        </p:txBody>
      </p:sp>
      <p:sp>
        <p:nvSpPr>
          <p:cNvPr id="4" name="Text 1"/>
          <p:cNvSpPr/>
          <p:nvPr/>
        </p:nvSpPr>
        <p:spPr>
          <a:xfrm>
            <a:off x="731520" y="274320"/>
            <a:ext cx="8229600" cy="548640"/>
          </a:xfrm>
          <a:prstGeom prst="rect">
            <a:avLst/>
          </a:prstGeom>
          <a:noFill/>
          <a:ln/>
        </p:spPr>
        <p:txBody>
          <a:bodyPr wrap="square" rtlCol="0" anchor="ctr"/>
          <a:lstStyle/>
          <a:p>
            <a:pPr marL="0" indent="0">
              <a:buNone/>
            </a:pPr>
            <a:r>
              <a:rPr lang="en-US" sz="2400" b="1" dirty="0">
                <a:solidFill>
                  <a:srgbClr val="FFFFFF"/>
                </a:solidFill>
                <a:latin typeface="Georgia" pitchFamily="34" charset="0"/>
                <a:ea typeface="Georgia" pitchFamily="34" charset="-122"/>
                <a:cs typeface="Georgia" pitchFamily="34" charset="-120"/>
              </a:rPr>
              <a:t>The Five Sources</a:t>
            </a:r>
            <a:endParaRPr lang="en-US" sz="2400" dirty="0"/>
          </a:p>
        </p:txBody>
      </p:sp>
      <p:sp>
        <p:nvSpPr>
          <p:cNvPr id="5" name="Shape 2"/>
          <p:cNvSpPr/>
          <p:nvPr/>
        </p:nvSpPr>
        <p:spPr>
          <a:xfrm>
            <a:off x="731520" y="1005840"/>
            <a:ext cx="457200" cy="594360"/>
          </a:xfrm>
          <a:prstGeom prst="rect">
            <a:avLst/>
          </a:prstGeom>
          <a:solidFill>
            <a:srgbClr val="C5A059"/>
          </a:solidFill>
          <a:ln/>
        </p:spPr>
        <p:txBody>
          <a:bodyPr/>
          <a:lstStyle/>
          <a:p>
            <a:endParaRPr lang="en-GB"/>
          </a:p>
        </p:txBody>
      </p:sp>
      <p:sp>
        <p:nvSpPr>
          <p:cNvPr id="6" name="Text 3"/>
          <p:cNvSpPr/>
          <p:nvPr/>
        </p:nvSpPr>
        <p:spPr>
          <a:xfrm>
            <a:off x="731520" y="1005840"/>
            <a:ext cx="457200" cy="594360"/>
          </a:xfrm>
          <a:prstGeom prst="rect">
            <a:avLst/>
          </a:prstGeom>
          <a:noFill/>
          <a:ln/>
        </p:spPr>
        <p:txBody>
          <a:bodyPr wrap="square" rtlCol="0" anchor="ctr"/>
          <a:lstStyle/>
          <a:p>
            <a:pPr marL="0" indent="0" algn="ctr">
              <a:buNone/>
            </a:pPr>
            <a:r>
              <a:rPr lang="en-US" sz="1800" b="1" dirty="0">
                <a:solidFill>
                  <a:srgbClr val="1A1A2E"/>
                </a:solidFill>
                <a:latin typeface="Georgia" pitchFamily="34" charset="0"/>
                <a:ea typeface="Georgia" pitchFamily="34" charset="-122"/>
                <a:cs typeface="Georgia" pitchFamily="34" charset="-120"/>
              </a:rPr>
              <a:t>B</a:t>
            </a:r>
            <a:endParaRPr lang="en-US" sz="1800" dirty="0"/>
          </a:p>
        </p:txBody>
      </p:sp>
      <p:sp>
        <p:nvSpPr>
          <p:cNvPr id="7" name="Text 4"/>
          <p:cNvSpPr/>
          <p:nvPr/>
        </p:nvSpPr>
        <p:spPr>
          <a:xfrm>
            <a:off x="1371600" y="1005840"/>
            <a:ext cx="4572000" cy="320040"/>
          </a:xfrm>
          <a:prstGeom prst="rect">
            <a:avLst/>
          </a:prstGeom>
          <a:noFill/>
          <a:ln/>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Japan National Tourism Organization</a:t>
            </a:r>
            <a:endParaRPr lang="en-US" sz="1300" dirty="0"/>
          </a:p>
        </p:txBody>
      </p:sp>
      <p:sp>
        <p:nvSpPr>
          <p:cNvPr id="8" name="Text 5"/>
          <p:cNvSpPr/>
          <p:nvPr/>
        </p:nvSpPr>
        <p:spPr>
          <a:xfrm>
            <a:off x="1371600" y="1280160"/>
            <a:ext cx="4572000" cy="274320"/>
          </a:xfrm>
          <a:prstGeom prst="rect">
            <a:avLst/>
          </a:prstGeom>
          <a:noFill/>
          <a:ln/>
        </p:spPr>
        <p:txBody>
          <a:bodyPr wrap="square" lIns="0" tIns="0" rIns="0" bIns="0" rtlCol="0" anchor="t"/>
          <a:lstStyle/>
          <a:p>
            <a:pPr marL="0" indent="0">
              <a:buNone/>
            </a:pPr>
            <a:r>
              <a:rPr lang="en-US" sz="1000" dirty="0">
                <a:solidFill>
                  <a:srgbClr val="999999"/>
                </a:solidFill>
                <a:latin typeface="Calibri" pitchFamily="34" charset="0"/>
                <a:ea typeface="Calibri" pitchFamily="34" charset="-122"/>
                <a:cs typeface="Calibri" pitchFamily="34" charset="-120"/>
              </a:rPr>
              <a:t>Government tourism body</a:t>
            </a:r>
            <a:endParaRPr lang="en-US" sz="1000" dirty="0"/>
          </a:p>
        </p:txBody>
      </p:sp>
      <p:sp>
        <p:nvSpPr>
          <p:cNvPr id="9" name="Shape 6"/>
          <p:cNvSpPr/>
          <p:nvPr/>
        </p:nvSpPr>
        <p:spPr>
          <a:xfrm>
            <a:off x="731520" y="1755648"/>
            <a:ext cx="457200" cy="594360"/>
          </a:xfrm>
          <a:prstGeom prst="rect">
            <a:avLst/>
          </a:prstGeom>
          <a:solidFill>
            <a:srgbClr val="C5A059"/>
          </a:solidFill>
          <a:ln/>
        </p:spPr>
        <p:txBody>
          <a:bodyPr/>
          <a:lstStyle/>
          <a:p>
            <a:endParaRPr lang="en-GB"/>
          </a:p>
        </p:txBody>
      </p:sp>
      <p:sp>
        <p:nvSpPr>
          <p:cNvPr id="10" name="Text 7"/>
          <p:cNvSpPr/>
          <p:nvPr/>
        </p:nvSpPr>
        <p:spPr>
          <a:xfrm>
            <a:off x="731520" y="1755648"/>
            <a:ext cx="457200" cy="594360"/>
          </a:xfrm>
          <a:prstGeom prst="rect">
            <a:avLst/>
          </a:prstGeom>
          <a:noFill/>
          <a:ln/>
        </p:spPr>
        <p:txBody>
          <a:bodyPr wrap="square" rtlCol="0" anchor="ctr"/>
          <a:lstStyle/>
          <a:p>
            <a:pPr marL="0" indent="0" algn="ctr">
              <a:buNone/>
            </a:pPr>
            <a:r>
              <a:rPr lang="en-US" sz="1800" b="1" dirty="0">
                <a:solidFill>
                  <a:srgbClr val="1A1A2E"/>
                </a:solidFill>
                <a:latin typeface="Georgia" pitchFamily="34" charset="0"/>
                <a:ea typeface="Georgia" pitchFamily="34" charset="-122"/>
                <a:cs typeface="Georgia" pitchFamily="34" charset="-120"/>
              </a:rPr>
              <a:t>C</a:t>
            </a:r>
            <a:endParaRPr lang="en-US" sz="1800" dirty="0"/>
          </a:p>
        </p:txBody>
      </p:sp>
      <p:sp>
        <p:nvSpPr>
          <p:cNvPr id="11" name="Text 8"/>
          <p:cNvSpPr/>
          <p:nvPr/>
        </p:nvSpPr>
        <p:spPr>
          <a:xfrm>
            <a:off x="1371600" y="1755648"/>
            <a:ext cx="4572000" cy="320040"/>
          </a:xfrm>
          <a:prstGeom prst="rect">
            <a:avLst/>
          </a:prstGeom>
          <a:noFill/>
          <a:ln/>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Nagasaki City Official Tourism Site</a:t>
            </a:r>
            <a:endParaRPr lang="en-US" sz="1300" dirty="0"/>
          </a:p>
        </p:txBody>
      </p:sp>
      <p:sp>
        <p:nvSpPr>
          <p:cNvPr id="12" name="Text 9"/>
          <p:cNvSpPr/>
          <p:nvPr/>
        </p:nvSpPr>
        <p:spPr>
          <a:xfrm>
            <a:off x="1371600" y="2029968"/>
            <a:ext cx="4572000" cy="274320"/>
          </a:xfrm>
          <a:prstGeom prst="rect">
            <a:avLst/>
          </a:prstGeom>
          <a:noFill/>
          <a:ln/>
        </p:spPr>
        <p:txBody>
          <a:bodyPr wrap="square" lIns="0" tIns="0" rIns="0" bIns="0" rtlCol="0" anchor="t"/>
          <a:lstStyle/>
          <a:p>
            <a:pPr marL="0" indent="0">
              <a:buNone/>
            </a:pPr>
            <a:r>
              <a:rPr lang="en-US" sz="1000" dirty="0">
                <a:solidFill>
                  <a:srgbClr val="999999"/>
                </a:solidFill>
                <a:latin typeface="Calibri" pitchFamily="34" charset="0"/>
                <a:ea typeface="Calibri" pitchFamily="34" charset="-122"/>
                <a:cs typeface="Calibri" pitchFamily="34" charset="-120"/>
              </a:rPr>
              <a:t>Local government</a:t>
            </a:r>
            <a:endParaRPr lang="en-US" sz="1000" dirty="0"/>
          </a:p>
        </p:txBody>
      </p:sp>
      <p:sp>
        <p:nvSpPr>
          <p:cNvPr id="13" name="Shape 10"/>
          <p:cNvSpPr/>
          <p:nvPr/>
        </p:nvSpPr>
        <p:spPr>
          <a:xfrm>
            <a:off x="731520" y="2505456"/>
            <a:ext cx="457200" cy="594360"/>
          </a:xfrm>
          <a:prstGeom prst="rect">
            <a:avLst/>
          </a:prstGeom>
          <a:solidFill>
            <a:srgbClr val="C5A059"/>
          </a:solidFill>
          <a:ln/>
        </p:spPr>
        <p:txBody>
          <a:bodyPr/>
          <a:lstStyle/>
          <a:p>
            <a:endParaRPr lang="en-GB"/>
          </a:p>
        </p:txBody>
      </p:sp>
      <p:sp>
        <p:nvSpPr>
          <p:cNvPr id="14" name="Text 11"/>
          <p:cNvSpPr/>
          <p:nvPr/>
        </p:nvSpPr>
        <p:spPr>
          <a:xfrm>
            <a:off x="731520" y="2505456"/>
            <a:ext cx="457200" cy="594360"/>
          </a:xfrm>
          <a:prstGeom prst="rect">
            <a:avLst/>
          </a:prstGeom>
          <a:noFill/>
          <a:ln/>
        </p:spPr>
        <p:txBody>
          <a:bodyPr wrap="square" rtlCol="0" anchor="ctr"/>
          <a:lstStyle/>
          <a:p>
            <a:pPr marL="0" indent="0" algn="ctr">
              <a:buNone/>
            </a:pPr>
            <a:r>
              <a:rPr lang="en-US" sz="1800" b="1" dirty="0">
                <a:solidFill>
                  <a:srgbClr val="1A1A2E"/>
                </a:solidFill>
                <a:latin typeface="Georgia" pitchFamily="34" charset="0"/>
                <a:ea typeface="Georgia" pitchFamily="34" charset="-122"/>
                <a:cs typeface="Georgia" pitchFamily="34" charset="-120"/>
              </a:rPr>
              <a:t>D</a:t>
            </a:r>
            <a:endParaRPr lang="en-US" sz="1800" dirty="0"/>
          </a:p>
        </p:txBody>
      </p:sp>
      <p:sp>
        <p:nvSpPr>
          <p:cNvPr id="15" name="Text 12"/>
          <p:cNvSpPr/>
          <p:nvPr/>
        </p:nvSpPr>
        <p:spPr>
          <a:xfrm>
            <a:off x="1371600" y="2505456"/>
            <a:ext cx="4572000" cy="320040"/>
          </a:xfrm>
          <a:prstGeom prst="rect">
            <a:avLst/>
          </a:prstGeom>
          <a:noFill/>
          <a:ln/>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GaijinPot Travel Guide</a:t>
            </a:r>
            <a:endParaRPr lang="en-US" sz="1300" dirty="0"/>
          </a:p>
        </p:txBody>
      </p:sp>
      <p:sp>
        <p:nvSpPr>
          <p:cNvPr id="16" name="Text 13"/>
          <p:cNvSpPr/>
          <p:nvPr/>
        </p:nvSpPr>
        <p:spPr>
          <a:xfrm>
            <a:off x="1371600" y="2779776"/>
            <a:ext cx="4572000" cy="274320"/>
          </a:xfrm>
          <a:prstGeom prst="rect">
            <a:avLst/>
          </a:prstGeom>
          <a:noFill/>
          <a:ln/>
        </p:spPr>
        <p:txBody>
          <a:bodyPr wrap="square" lIns="0" tIns="0" rIns="0" bIns="0" rtlCol="0" anchor="t"/>
          <a:lstStyle/>
          <a:p>
            <a:pPr marL="0" indent="0">
              <a:buNone/>
            </a:pPr>
            <a:r>
              <a:rPr lang="en-US" sz="1000" dirty="0">
                <a:solidFill>
                  <a:srgbClr val="999999"/>
                </a:solidFill>
                <a:latin typeface="Calibri" pitchFamily="34" charset="0"/>
                <a:ea typeface="Calibri" pitchFamily="34" charset="-122"/>
                <a:cs typeface="Calibri" pitchFamily="34" charset="-120"/>
              </a:rPr>
              <a:t>Website for foreigners in Japan</a:t>
            </a:r>
            <a:endParaRPr lang="en-US" sz="1000" dirty="0"/>
          </a:p>
        </p:txBody>
      </p:sp>
      <p:sp>
        <p:nvSpPr>
          <p:cNvPr id="17" name="Shape 14"/>
          <p:cNvSpPr/>
          <p:nvPr/>
        </p:nvSpPr>
        <p:spPr>
          <a:xfrm>
            <a:off x="731520" y="3255264"/>
            <a:ext cx="457200" cy="594360"/>
          </a:xfrm>
          <a:prstGeom prst="rect">
            <a:avLst/>
          </a:prstGeom>
          <a:solidFill>
            <a:srgbClr val="C5A059"/>
          </a:solidFill>
          <a:ln/>
        </p:spPr>
        <p:txBody>
          <a:bodyPr/>
          <a:lstStyle/>
          <a:p>
            <a:endParaRPr lang="en-GB"/>
          </a:p>
        </p:txBody>
      </p:sp>
      <p:sp>
        <p:nvSpPr>
          <p:cNvPr id="18" name="Text 15"/>
          <p:cNvSpPr/>
          <p:nvPr/>
        </p:nvSpPr>
        <p:spPr>
          <a:xfrm>
            <a:off x="731520" y="3255264"/>
            <a:ext cx="457200" cy="594360"/>
          </a:xfrm>
          <a:prstGeom prst="rect">
            <a:avLst/>
          </a:prstGeom>
          <a:noFill/>
          <a:ln/>
        </p:spPr>
        <p:txBody>
          <a:bodyPr wrap="square" rtlCol="0" anchor="ctr"/>
          <a:lstStyle/>
          <a:p>
            <a:pPr marL="0" indent="0" algn="ctr">
              <a:buNone/>
            </a:pPr>
            <a:r>
              <a:rPr lang="en-US" sz="1800" b="1" dirty="0">
                <a:solidFill>
                  <a:srgbClr val="1A1A2E"/>
                </a:solidFill>
                <a:latin typeface="Georgia" pitchFamily="34" charset="0"/>
                <a:ea typeface="Georgia" pitchFamily="34" charset="-122"/>
                <a:cs typeface="Georgia" pitchFamily="34" charset="-120"/>
              </a:rPr>
              <a:t>I</a:t>
            </a:r>
            <a:endParaRPr lang="en-US" sz="1800" dirty="0"/>
          </a:p>
        </p:txBody>
      </p:sp>
      <p:sp>
        <p:nvSpPr>
          <p:cNvPr id="19" name="Text 16"/>
          <p:cNvSpPr/>
          <p:nvPr/>
        </p:nvSpPr>
        <p:spPr>
          <a:xfrm>
            <a:off x="1371600" y="3255264"/>
            <a:ext cx="4572000" cy="320040"/>
          </a:xfrm>
          <a:prstGeom prst="rect">
            <a:avLst/>
          </a:prstGeom>
          <a:noFill/>
          <a:ln/>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Yamasa Shipping (tour operator)</a:t>
            </a:r>
            <a:endParaRPr lang="en-US" sz="1300" dirty="0"/>
          </a:p>
        </p:txBody>
      </p:sp>
      <p:sp>
        <p:nvSpPr>
          <p:cNvPr id="20" name="Text 17"/>
          <p:cNvSpPr/>
          <p:nvPr/>
        </p:nvSpPr>
        <p:spPr>
          <a:xfrm>
            <a:off x="1371600" y="3529584"/>
            <a:ext cx="4572000" cy="274320"/>
          </a:xfrm>
          <a:prstGeom prst="rect">
            <a:avLst/>
          </a:prstGeom>
          <a:noFill/>
          <a:ln/>
        </p:spPr>
        <p:txBody>
          <a:bodyPr wrap="square" lIns="0" tIns="0" rIns="0" bIns="0" rtlCol="0" anchor="t"/>
          <a:lstStyle/>
          <a:p>
            <a:pPr marL="0" indent="0">
              <a:buNone/>
            </a:pPr>
            <a:r>
              <a:rPr lang="en-US" sz="1000" dirty="0">
                <a:solidFill>
                  <a:srgbClr val="999999"/>
                </a:solidFill>
                <a:latin typeface="Calibri" pitchFamily="34" charset="0"/>
                <a:ea typeface="Calibri" pitchFamily="34" charset="-122"/>
                <a:cs typeface="Calibri" pitchFamily="34" charset="-120"/>
              </a:rPr>
              <a:t>Commercial boat tour company</a:t>
            </a:r>
            <a:endParaRPr lang="en-US" sz="1000" dirty="0"/>
          </a:p>
        </p:txBody>
      </p:sp>
      <p:sp>
        <p:nvSpPr>
          <p:cNvPr id="21" name="Shape 18"/>
          <p:cNvSpPr/>
          <p:nvPr/>
        </p:nvSpPr>
        <p:spPr>
          <a:xfrm>
            <a:off x="731520" y="4005072"/>
            <a:ext cx="457200" cy="594360"/>
          </a:xfrm>
          <a:prstGeom prst="rect">
            <a:avLst/>
          </a:prstGeom>
          <a:solidFill>
            <a:srgbClr val="C5A059"/>
          </a:solidFill>
          <a:ln/>
        </p:spPr>
        <p:txBody>
          <a:bodyPr/>
          <a:lstStyle/>
          <a:p>
            <a:endParaRPr lang="en-GB"/>
          </a:p>
        </p:txBody>
      </p:sp>
      <p:sp>
        <p:nvSpPr>
          <p:cNvPr id="22" name="Text 19"/>
          <p:cNvSpPr/>
          <p:nvPr/>
        </p:nvSpPr>
        <p:spPr>
          <a:xfrm>
            <a:off x="731520" y="4005072"/>
            <a:ext cx="457200" cy="594360"/>
          </a:xfrm>
          <a:prstGeom prst="rect">
            <a:avLst/>
          </a:prstGeom>
          <a:noFill/>
          <a:ln/>
        </p:spPr>
        <p:txBody>
          <a:bodyPr wrap="square" rtlCol="0" anchor="ctr"/>
          <a:lstStyle/>
          <a:p>
            <a:pPr marL="0" indent="0" algn="ctr">
              <a:buNone/>
            </a:pPr>
            <a:r>
              <a:rPr lang="en-US" sz="1800" b="1" dirty="0">
                <a:solidFill>
                  <a:srgbClr val="1A1A2E"/>
                </a:solidFill>
                <a:latin typeface="Georgia" pitchFamily="34" charset="0"/>
                <a:ea typeface="Georgia" pitchFamily="34" charset="-122"/>
                <a:cs typeface="Georgia" pitchFamily="34" charset="-120"/>
              </a:rPr>
              <a:t>L</a:t>
            </a:r>
            <a:endParaRPr lang="en-US" sz="1800" dirty="0"/>
          </a:p>
        </p:txBody>
      </p:sp>
      <p:sp>
        <p:nvSpPr>
          <p:cNvPr id="23" name="Text 20"/>
          <p:cNvSpPr/>
          <p:nvPr/>
        </p:nvSpPr>
        <p:spPr>
          <a:xfrm>
            <a:off x="1371600" y="4005072"/>
            <a:ext cx="4572000" cy="320040"/>
          </a:xfrm>
          <a:prstGeom prst="rect">
            <a:avLst/>
          </a:prstGeom>
          <a:noFill/>
          <a:ln/>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Gunkanjima Digital Museum</a:t>
            </a:r>
            <a:endParaRPr lang="en-US" sz="1300" dirty="0"/>
          </a:p>
        </p:txBody>
      </p:sp>
      <p:sp>
        <p:nvSpPr>
          <p:cNvPr id="24" name="Text 21"/>
          <p:cNvSpPr/>
          <p:nvPr/>
        </p:nvSpPr>
        <p:spPr>
          <a:xfrm>
            <a:off x="1371600" y="4279392"/>
            <a:ext cx="4572000" cy="274320"/>
          </a:xfrm>
          <a:prstGeom prst="rect">
            <a:avLst/>
          </a:prstGeom>
          <a:noFill/>
          <a:ln/>
        </p:spPr>
        <p:txBody>
          <a:bodyPr wrap="square" lIns="0" tIns="0" rIns="0" bIns="0" rtlCol="0" anchor="t"/>
          <a:lstStyle/>
          <a:p>
            <a:pPr marL="0" indent="0">
              <a:buNone/>
            </a:pPr>
            <a:r>
              <a:rPr lang="en-US" sz="1000" dirty="0">
                <a:solidFill>
                  <a:srgbClr val="999999"/>
                </a:solidFill>
                <a:latin typeface="Calibri" pitchFamily="34" charset="0"/>
                <a:ea typeface="Calibri" pitchFamily="34" charset="-122"/>
                <a:cs typeface="Calibri" pitchFamily="34" charset="-120"/>
              </a:rPr>
              <a:t>VR museum, school trip programme</a:t>
            </a:r>
            <a:endParaRPr lang="en-US" sz="1000" dirty="0"/>
          </a:p>
        </p:txBody>
      </p:sp>
      <p:sp>
        <p:nvSpPr>
          <p:cNvPr id="25" name="Text 22"/>
          <p:cNvSpPr/>
          <p:nvPr/>
        </p:nvSpPr>
        <p:spPr>
          <a:xfrm>
            <a:off x="457200" y="4709160"/>
            <a:ext cx="8229600" cy="320040"/>
          </a:xfrm>
          <a:prstGeom prst="rect">
            <a:avLst/>
          </a:prstGeom>
          <a:noFill/>
          <a:ln/>
        </p:spPr>
        <p:txBody>
          <a:bodyPr wrap="square" rtlCol="0" anchor="ctr"/>
          <a:lstStyle/>
          <a:p>
            <a:pPr marL="0" indent="0" algn="ctr">
              <a:buNone/>
            </a:pPr>
            <a:r>
              <a:rPr lang="en-US" sz="800" dirty="0">
                <a:solidFill>
                  <a:srgbClr val="999999"/>
                </a:solidFill>
                <a:latin typeface="Calibri" pitchFamily="34" charset="0"/>
                <a:ea typeface="Calibri" pitchFamily="34" charset="-122"/>
                <a:cs typeface="Calibri" pitchFamily="34" charset="-120"/>
              </a:rPr>
              <a:t>Simulating Silence  ·  SOAS University of London  ·  simulating-silence.org</a:t>
            </a:r>
            <a:endParaRPr lang="en-US" sz="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5F5F0"/>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5A059"/>
          </a:solidFill>
          <a:ln/>
        </p:spPr>
        <p:txBody>
          <a:bodyPr/>
          <a:lstStyle/>
          <a:p>
            <a:endParaRPr lang="en-GB"/>
          </a:p>
        </p:txBody>
      </p:sp>
      <p:sp>
        <p:nvSpPr>
          <p:cNvPr id="4" name="Text 1"/>
          <p:cNvSpPr/>
          <p:nvPr/>
        </p:nvSpPr>
        <p:spPr>
          <a:xfrm>
            <a:off x="731520" y="388620"/>
            <a:ext cx="8229600" cy="548640"/>
          </a:xfrm>
          <a:prstGeom prst="rect">
            <a:avLst/>
          </a:prstGeom>
          <a:noFill/>
          <a:ln/>
        </p:spPr>
        <p:txBody>
          <a:bodyPr wrap="square" rtlCol="0" anchor="ctr"/>
          <a:lstStyle/>
          <a:p>
            <a:pPr marL="0" indent="0">
              <a:buNone/>
            </a:pPr>
            <a:r>
              <a:rPr lang="en-US" sz="2600" b="1" dirty="0">
                <a:solidFill>
                  <a:srgbClr val="1A1A2E"/>
                </a:solidFill>
                <a:latin typeface="Georgia" pitchFamily="34" charset="0"/>
                <a:ea typeface="Georgia" pitchFamily="34" charset="-122"/>
                <a:cs typeface="Georgia" pitchFamily="34" charset="-120"/>
              </a:rPr>
              <a:t>What did you find?</a:t>
            </a:r>
            <a:endParaRPr lang="en-US" sz="2600" dirty="0"/>
          </a:p>
        </p:txBody>
      </p:sp>
      <p:graphicFrame>
        <p:nvGraphicFramePr>
          <p:cNvPr id="7" name="Table 0"/>
          <p:cNvGraphicFramePr>
            <a:graphicFrameLocks noGrp="1"/>
          </p:cNvGraphicFramePr>
          <p:nvPr>
            <p:extLst>
              <p:ext uri="{D42A27DB-BD31-4B8C-83A1-F6EECF244321}">
                <p14:modId xmlns:p14="http://schemas.microsoft.com/office/powerpoint/2010/main" val="2627918320"/>
              </p:ext>
            </p:extLst>
          </p:nvPr>
        </p:nvGraphicFramePr>
        <p:xfrm>
          <a:off x="457200" y="1348740"/>
          <a:ext cx="8229600" cy="2331720"/>
        </p:xfrm>
        <a:graphic>
          <a:graphicData uri="http://schemas.openxmlformats.org/drawingml/2006/table">
            <a:tbl>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20040">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900" dirty="0">
                          <a:solidFill>
                            <a:srgbClr val="333333"/>
                          </a:solidFill>
                          <a:latin typeface="Calibri" pitchFamily="34" charset="0"/>
                          <a:ea typeface="Calibri" pitchFamily="34" charset="-122"/>
                          <a:cs typeface="Calibri" pitchFamily="34" charset="-120"/>
                        </a:rPr>
                        <a:t>Source B</a:t>
                      </a: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900" dirty="0">
                          <a:solidFill>
                            <a:srgbClr val="333333"/>
                          </a:solidFill>
                          <a:latin typeface="Calibri" pitchFamily="34" charset="0"/>
                          <a:ea typeface="Calibri" pitchFamily="34" charset="-122"/>
                          <a:cs typeface="Calibri" pitchFamily="34" charset="-120"/>
                        </a:rPr>
                        <a:t>Source C</a:t>
                      </a: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900" dirty="0">
                          <a:solidFill>
                            <a:srgbClr val="333333"/>
                          </a:solidFill>
                          <a:latin typeface="Calibri" pitchFamily="34" charset="0"/>
                          <a:ea typeface="Calibri" pitchFamily="34" charset="-122"/>
                          <a:cs typeface="Calibri" pitchFamily="34" charset="-120"/>
                        </a:rPr>
                        <a:t>Source D</a:t>
                      </a: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900" dirty="0">
                          <a:solidFill>
                            <a:srgbClr val="333333"/>
                          </a:solidFill>
                          <a:latin typeface="Calibri" pitchFamily="34" charset="0"/>
                          <a:ea typeface="Calibri" pitchFamily="34" charset="-122"/>
                          <a:cs typeface="Calibri" pitchFamily="34" charset="-120"/>
                        </a:rPr>
                        <a:t>Source I</a:t>
                      </a: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900" dirty="0">
                          <a:solidFill>
                            <a:srgbClr val="333333"/>
                          </a:solidFill>
                          <a:latin typeface="Calibri" pitchFamily="34" charset="0"/>
                          <a:ea typeface="Calibri" pitchFamily="34" charset="-122"/>
                          <a:cs typeface="Calibri" pitchFamily="34" charset="-120"/>
                        </a:rPr>
                        <a:t>Source L</a:t>
                      </a: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0"/>
                  </a:ext>
                </a:extLst>
              </a:tr>
              <a:tr h="502920">
                <a:tc>
                  <a:txBody>
                    <a:bodyPr/>
                    <a:lstStyle/>
                    <a:p>
                      <a:pPr marL="0" indent="0">
                        <a:buNone/>
                      </a:pPr>
                      <a:r>
                        <a:rPr lang="en-US" sz="900" dirty="0">
                          <a:solidFill>
                            <a:srgbClr val="333333"/>
                          </a:solidFill>
                          <a:latin typeface="Calibri" pitchFamily="34" charset="0"/>
                          <a:ea typeface="Calibri" pitchFamily="34" charset="-122"/>
                          <a:cs typeface="Calibri" pitchFamily="34" charset="-120"/>
                        </a:rPr>
                        <a:t>Who made it?</a:t>
                      </a: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502920">
                <a:tc>
                  <a:txBody>
                    <a:bodyPr/>
                    <a:lstStyle/>
                    <a:p>
                      <a:pPr marL="0" indent="0">
                        <a:buNone/>
                      </a:pPr>
                      <a:r>
                        <a:rPr lang="en-US" sz="900" dirty="0">
                          <a:solidFill>
                            <a:srgbClr val="333333"/>
                          </a:solidFill>
                          <a:latin typeface="Calibri" pitchFamily="34" charset="0"/>
                          <a:ea typeface="Calibri" pitchFamily="34" charset="-122"/>
                          <a:cs typeface="Calibri" pitchFamily="34" charset="-120"/>
                        </a:rPr>
                        <a:t>Who is it for?</a:t>
                      </a: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2"/>
                  </a:ext>
                </a:extLst>
              </a:tr>
              <a:tr h="502920">
                <a:tc>
                  <a:txBody>
                    <a:bodyPr/>
                    <a:lstStyle/>
                    <a:p>
                      <a:pPr marL="0" indent="0">
                        <a:buNone/>
                      </a:pPr>
                      <a:r>
                        <a:rPr lang="en-US" sz="900" dirty="0">
                          <a:solidFill>
                            <a:srgbClr val="333333"/>
                          </a:solidFill>
                          <a:latin typeface="Calibri" pitchFamily="34" charset="0"/>
                          <a:ea typeface="Calibri" pitchFamily="34" charset="-122"/>
                          <a:cs typeface="Calibri" pitchFamily="34" charset="-120"/>
                        </a:rPr>
                        <a:t>Key words?</a:t>
                      </a: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502920">
                <a:tc>
                  <a:txBody>
                    <a:bodyPr/>
                    <a:lstStyle/>
                    <a:p>
                      <a:pPr marL="0" indent="0">
                        <a:buNone/>
                      </a:pPr>
                      <a:r>
                        <a:rPr lang="en-US" sz="900" dirty="0">
                          <a:solidFill>
                            <a:srgbClr val="333333"/>
                          </a:solidFill>
                          <a:latin typeface="Calibri" pitchFamily="34" charset="0"/>
                          <a:ea typeface="Calibri" pitchFamily="34" charset="-122"/>
                          <a:cs typeface="Calibri" pitchFamily="34" charset="-120"/>
                        </a:rPr>
                        <a:t>Mentions forced labour?</a:t>
                      </a: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endParaRPr lang="en-US" sz="900" dirty="0">
                        <a:latin typeface="Calibri" charset="0"/>
                        <a:ea typeface="Calibri" charset="0"/>
                        <a:cs typeface="Calibri"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 2"/>
          <p:cNvSpPr/>
          <p:nvPr/>
        </p:nvSpPr>
        <p:spPr>
          <a:xfrm>
            <a:off x="457200" y="4206240"/>
            <a:ext cx="8229600" cy="274320"/>
          </a:xfrm>
          <a:prstGeom prst="rect">
            <a:avLst/>
          </a:prstGeom>
          <a:noFill/>
          <a:ln/>
        </p:spPr>
        <p:txBody>
          <a:bodyPr wrap="square" rtlCol="0" anchor="ctr"/>
          <a:lstStyle/>
          <a:p>
            <a:pPr marL="0" indent="0" algn="ctr">
              <a:buNone/>
            </a:pPr>
            <a:r>
              <a:rPr lang="en-US" sz="1000" i="1" dirty="0">
                <a:solidFill>
                  <a:srgbClr val="888888"/>
                </a:solidFill>
                <a:latin typeface="Calibri" pitchFamily="34" charset="0"/>
                <a:ea typeface="Calibri" pitchFamily="34" charset="-122"/>
                <a:cs typeface="Calibri" pitchFamily="34" charset="-120"/>
              </a:rPr>
              <a:t>Fill in as each pair reports back</a:t>
            </a:r>
            <a:endParaRPr lang="en-US" sz="1000" dirty="0"/>
          </a:p>
        </p:txBody>
      </p:sp>
      <p:sp>
        <p:nvSpPr>
          <p:cNvPr id="3" name="Text 3"/>
          <p:cNvSpPr/>
          <p:nvPr/>
        </p:nvSpPr>
        <p:spPr>
          <a:xfrm>
            <a:off x="457200" y="4709160"/>
            <a:ext cx="8229600" cy="320040"/>
          </a:xfrm>
          <a:prstGeom prst="rect">
            <a:avLst/>
          </a:prstGeom>
          <a:noFill/>
          <a:ln/>
        </p:spPr>
        <p:txBody>
          <a:bodyPr wrap="square" rtlCol="0" anchor="ctr"/>
          <a:lstStyle/>
          <a:p>
            <a:pPr marL="0" indent="0" algn="ctr">
              <a:buNone/>
            </a:pPr>
            <a:r>
              <a:rPr lang="en-US" sz="800" dirty="0">
                <a:solidFill>
                  <a:srgbClr val="888888"/>
                </a:solidFill>
                <a:latin typeface="Calibri" pitchFamily="34" charset="0"/>
                <a:ea typeface="Calibri" pitchFamily="34" charset="-122"/>
                <a:cs typeface="Calibri" pitchFamily="34" charset="-120"/>
              </a:rPr>
              <a:t>Simulating Silence  ·  SOAS University of London  ·  simulating-silence.org</a:t>
            </a:r>
            <a:endParaRPr lang="en-US"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A1A1A"/>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5A059"/>
          </a:solidFill>
          <a:ln/>
        </p:spPr>
        <p:txBody>
          <a:bodyPr/>
          <a:lstStyle/>
          <a:p>
            <a:endParaRPr lang="en-GB"/>
          </a:p>
        </p:txBody>
      </p:sp>
      <p:sp>
        <p:nvSpPr>
          <p:cNvPr id="4" name="Shape 1"/>
          <p:cNvSpPr/>
          <p:nvPr/>
        </p:nvSpPr>
        <p:spPr>
          <a:xfrm>
            <a:off x="731520" y="1089301"/>
            <a:ext cx="7680960" cy="2560320"/>
          </a:xfrm>
          <a:prstGeom prst="rect">
            <a:avLst/>
          </a:prstGeom>
          <a:solidFill>
            <a:srgbClr val="2A2A3E"/>
          </a:solidFill>
          <a:ln w="12700">
            <a:solidFill>
              <a:srgbClr val="C5A059"/>
            </a:solidFill>
            <a:prstDash val="solid"/>
          </a:ln>
        </p:spPr>
        <p:txBody>
          <a:bodyPr/>
          <a:lstStyle/>
          <a:p>
            <a:endParaRPr lang="en-GB"/>
          </a:p>
        </p:txBody>
      </p:sp>
      <p:sp>
        <p:nvSpPr>
          <p:cNvPr id="5" name="Text 2"/>
          <p:cNvSpPr/>
          <p:nvPr/>
        </p:nvSpPr>
        <p:spPr>
          <a:xfrm>
            <a:off x="1097280" y="1363621"/>
            <a:ext cx="6949440" cy="731520"/>
          </a:xfrm>
          <a:prstGeom prst="rect">
            <a:avLst/>
          </a:prstGeom>
          <a:noFill/>
          <a:ln/>
        </p:spPr>
        <p:txBody>
          <a:bodyPr wrap="square" rtlCol="0" anchor="ctr"/>
          <a:lstStyle/>
          <a:p>
            <a:pPr marL="0" indent="0" algn="ctr">
              <a:buNone/>
            </a:pPr>
            <a:r>
              <a:rPr lang="en-US" sz="1800" dirty="0">
                <a:solidFill>
                  <a:srgbClr val="E0E0E0"/>
                </a:solidFill>
                <a:latin typeface="Calibri" pitchFamily="34" charset="0"/>
                <a:ea typeface="Calibri" pitchFamily="34" charset="-122"/>
                <a:cs typeface="Calibri" pitchFamily="34" charset="-120"/>
              </a:rPr>
              <a:t>If a tourist visits Hashima using only these five sources to prepare...</a:t>
            </a:r>
            <a:endParaRPr lang="en-US" sz="1800" dirty="0"/>
          </a:p>
        </p:txBody>
      </p:sp>
      <p:sp>
        <p:nvSpPr>
          <p:cNvPr id="6" name="Text 3"/>
          <p:cNvSpPr/>
          <p:nvPr/>
        </p:nvSpPr>
        <p:spPr>
          <a:xfrm>
            <a:off x="1097280" y="2095141"/>
            <a:ext cx="6949440" cy="548640"/>
          </a:xfrm>
          <a:prstGeom prst="rect">
            <a:avLst/>
          </a:prstGeom>
          <a:noFill/>
          <a:ln/>
        </p:spPr>
        <p:txBody>
          <a:bodyPr wrap="square" rtlCol="0" anchor="ctr"/>
          <a:lstStyle/>
          <a:p>
            <a:pPr marL="0" indent="0" algn="ctr">
              <a:buNone/>
            </a:pPr>
            <a:r>
              <a:rPr lang="en-US" sz="2000" b="1" dirty="0">
                <a:solidFill>
                  <a:srgbClr val="C5A059"/>
                </a:solidFill>
                <a:latin typeface="Georgia" pitchFamily="34" charset="0"/>
                <a:ea typeface="Georgia" pitchFamily="34" charset="-122"/>
                <a:cs typeface="Georgia" pitchFamily="34" charset="-120"/>
              </a:rPr>
              <a:t>What would they learn about the island's history?</a:t>
            </a:r>
            <a:endParaRPr lang="en-US" sz="2000" dirty="0"/>
          </a:p>
        </p:txBody>
      </p:sp>
      <p:sp>
        <p:nvSpPr>
          <p:cNvPr id="7" name="Text 4"/>
          <p:cNvSpPr/>
          <p:nvPr/>
        </p:nvSpPr>
        <p:spPr>
          <a:xfrm>
            <a:off x="1097280" y="2735221"/>
            <a:ext cx="6949440" cy="548640"/>
          </a:xfrm>
          <a:prstGeom prst="rect">
            <a:avLst/>
          </a:prstGeom>
          <a:noFill/>
          <a:ln/>
        </p:spPr>
        <p:txBody>
          <a:bodyPr wrap="square" rtlCol="0" anchor="ctr"/>
          <a:lstStyle/>
          <a:p>
            <a:pPr marL="0" indent="0" algn="ctr">
              <a:buNone/>
            </a:pPr>
            <a:r>
              <a:rPr lang="en-US" sz="2000" b="1" dirty="0">
                <a:solidFill>
                  <a:srgbClr val="C5A059"/>
                </a:solidFill>
                <a:latin typeface="Georgia" pitchFamily="34" charset="0"/>
                <a:ea typeface="Georgia" pitchFamily="34" charset="-122"/>
                <a:cs typeface="Georgia" pitchFamily="34" charset="-120"/>
              </a:rPr>
              <a:t>And what would they never find out?</a:t>
            </a:r>
            <a:endParaRPr lang="en-US" sz="2000" dirty="0"/>
          </a:p>
        </p:txBody>
      </p:sp>
      <p:sp>
        <p:nvSpPr>
          <p:cNvPr id="8" name="Text 5"/>
          <p:cNvSpPr/>
          <p:nvPr/>
        </p:nvSpPr>
        <p:spPr>
          <a:xfrm>
            <a:off x="457200" y="4709160"/>
            <a:ext cx="8229600" cy="320040"/>
          </a:xfrm>
          <a:prstGeom prst="rect">
            <a:avLst/>
          </a:prstGeom>
          <a:noFill/>
          <a:ln/>
        </p:spPr>
        <p:txBody>
          <a:bodyPr wrap="square" rtlCol="0" anchor="ctr"/>
          <a:lstStyle/>
          <a:p>
            <a:pPr marL="0" indent="0" algn="ctr">
              <a:buNone/>
            </a:pPr>
            <a:r>
              <a:rPr lang="en-US" sz="800" dirty="0">
                <a:solidFill>
                  <a:srgbClr val="999999"/>
                </a:solidFill>
                <a:latin typeface="Calibri" pitchFamily="34" charset="0"/>
                <a:ea typeface="Calibri" pitchFamily="34" charset="-122"/>
                <a:cs typeface="Calibri" pitchFamily="34" charset="-120"/>
              </a:rPr>
              <a:t>Simulating Silence  ·  SOAS University of London  ·  simulating-silence.org</a:t>
            </a:r>
            <a:endParaRPr lang="en-US" sz="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A1A1A"/>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5A059"/>
          </a:solidFill>
          <a:ln/>
        </p:spPr>
        <p:txBody>
          <a:bodyPr/>
          <a:lstStyle/>
          <a:p>
            <a:endParaRPr lang="en-GB"/>
          </a:p>
        </p:txBody>
      </p:sp>
      <p:sp>
        <p:nvSpPr>
          <p:cNvPr id="4" name="Text 1"/>
          <p:cNvSpPr/>
          <p:nvPr/>
        </p:nvSpPr>
        <p:spPr>
          <a:xfrm>
            <a:off x="731520" y="274320"/>
            <a:ext cx="8229600" cy="548640"/>
          </a:xfrm>
          <a:prstGeom prst="rect">
            <a:avLst/>
          </a:prstGeom>
          <a:noFill/>
          <a:ln/>
        </p:spPr>
        <p:txBody>
          <a:bodyPr wrap="square" rtlCol="0" anchor="ctr"/>
          <a:lstStyle/>
          <a:p>
            <a:pPr marL="0" indent="0">
              <a:buNone/>
            </a:pPr>
            <a:r>
              <a:rPr lang="en-US" sz="2800" b="1" dirty="0">
                <a:solidFill>
                  <a:srgbClr val="FFFFFF"/>
                </a:solidFill>
                <a:latin typeface="Georgia" pitchFamily="34" charset="0"/>
                <a:ea typeface="Georgia" pitchFamily="34" charset="-122"/>
                <a:cs typeface="Georgia" pitchFamily="34" charset="-120"/>
              </a:rPr>
              <a:t>Interpretive Framing</a:t>
            </a:r>
            <a:endParaRPr lang="en-US" sz="2800" dirty="0"/>
          </a:p>
        </p:txBody>
      </p:sp>
      <p:sp>
        <p:nvSpPr>
          <p:cNvPr id="5" name="Shape 2"/>
          <p:cNvSpPr/>
          <p:nvPr/>
        </p:nvSpPr>
        <p:spPr>
          <a:xfrm>
            <a:off x="731520" y="1005840"/>
            <a:ext cx="7680960" cy="1280160"/>
          </a:xfrm>
          <a:prstGeom prst="rect">
            <a:avLst/>
          </a:prstGeom>
          <a:solidFill>
            <a:srgbClr val="2A2A3E"/>
          </a:solidFill>
          <a:ln/>
        </p:spPr>
        <p:txBody>
          <a:bodyPr/>
          <a:lstStyle/>
          <a:p>
            <a:endParaRPr lang="en-GB"/>
          </a:p>
        </p:txBody>
      </p:sp>
      <p:sp>
        <p:nvSpPr>
          <p:cNvPr id="6" name="Text 3"/>
          <p:cNvSpPr/>
          <p:nvPr/>
        </p:nvSpPr>
        <p:spPr>
          <a:xfrm>
            <a:off x="1005840" y="1097280"/>
            <a:ext cx="7132320" cy="1097280"/>
          </a:xfrm>
          <a:prstGeom prst="rect">
            <a:avLst/>
          </a:prstGeom>
          <a:noFill/>
          <a:ln/>
        </p:spPr>
        <p:txBody>
          <a:bodyPr wrap="square" rtlCol="0" anchor="ctr"/>
          <a:lstStyle/>
          <a:p>
            <a:pPr marL="0" indent="0" algn="l">
              <a:buNone/>
            </a:pPr>
            <a:r>
              <a:rPr lang="en-US" sz="1500" i="1" dirty="0">
                <a:solidFill>
                  <a:srgbClr val="E0E0E0"/>
                </a:solidFill>
                <a:latin typeface="Calibri" pitchFamily="34" charset="0"/>
                <a:ea typeface="Calibri" pitchFamily="34" charset="-122"/>
                <a:cs typeface="Calibri" pitchFamily="34" charset="-120"/>
              </a:rPr>
              <a:t>The way a source selects, organises, and presents information to create a particular understanding of events — even when everything it says is factually accurate.</a:t>
            </a:r>
            <a:endParaRPr lang="en-US" sz="1500" dirty="0"/>
          </a:p>
        </p:txBody>
      </p:sp>
      <p:sp>
        <p:nvSpPr>
          <p:cNvPr id="7" name="Shape 4"/>
          <p:cNvSpPr/>
          <p:nvPr/>
        </p:nvSpPr>
        <p:spPr>
          <a:xfrm>
            <a:off x="731520" y="2651760"/>
            <a:ext cx="7680960" cy="36576"/>
          </a:xfrm>
          <a:prstGeom prst="rect">
            <a:avLst/>
          </a:prstGeom>
          <a:solidFill>
            <a:srgbClr val="C5A059"/>
          </a:solidFill>
          <a:ln/>
        </p:spPr>
        <p:txBody>
          <a:bodyPr/>
          <a:lstStyle/>
          <a:p>
            <a:endParaRPr lang="en-GB"/>
          </a:p>
        </p:txBody>
      </p:sp>
      <p:sp>
        <p:nvSpPr>
          <p:cNvPr id="8" name="Text 5"/>
          <p:cNvSpPr/>
          <p:nvPr/>
        </p:nvSpPr>
        <p:spPr>
          <a:xfrm>
            <a:off x="731520" y="2926080"/>
            <a:ext cx="3657600" cy="365760"/>
          </a:xfrm>
          <a:prstGeom prst="rect">
            <a:avLst/>
          </a:prstGeom>
          <a:noFill/>
          <a:ln/>
        </p:spPr>
        <p:txBody>
          <a:bodyPr wrap="square" rtlCol="0" anchor="ctr"/>
          <a:lstStyle/>
          <a:p>
            <a:pPr marL="0" indent="0">
              <a:buNone/>
            </a:pPr>
            <a:r>
              <a:rPr lang="en-US" sz="1200" b="1" dirty="0">
                <a:solidFill>
                  <a:srgbClr val="C5A059"/>
                </a:solidFill>
                <a:latin typeface="Calibri" pitchFamily="34" charset="0"/>
                <a:ea typeface="Calibri" pitchFamily="34" charset="-122"/>
                <a:cs typeface="Calibri" pitchFamily="34" charset="-120"/>
              </a:rPr>
              <a:t>Exit Ticket</a:t>
            </a:r>
            <a:endParaRPr lang="en-US" sz="1200" dirty="0"/>
          </a:p>
        </p:txBody>
      </p:sp>
      <p:sp>
        <p:nvSpPr>
          <p:cNvPr id="9" name="Text 6"/>
          <p:cNvSpPr/>
          <p:nvPr/>
        </p:nvSpPr>
        <p:spPr>
          <a:xfrm>
            <a:off x="731520" y="3291840"/>
            <a:ext cx="7680960" cy="640080"/>
          </a:xfrm>
          <a:prstGeom prst="rect">
            <a:avLst/>
          </a:prstGeom>
          <a:noFill/>
          <a:ln/>
        </p:spPr>
        <p:txBody>
          <a:bodyPr wrap="square" rtlCol="0" anchor="ctr"/>
          <a:lstStyle/>
          <a:p>
            <a:pPr marL="0" indent="0">
              <a:buNone/>
            </a:pPr>
            <a:r>
              <a:rPr lang="en-US" sz="2200" b="1" dirty="0">
                <a:solidFill>
                  <a:srgbClr val="FFFFFF"/>
                </a:solidFill>
                <a:latin typeface="Georgia" pitchFamily="34" charset="0"/>
                <a:ea typeface="Georgia" pitchFamily="34" charset="-122"/>
                <a:cs typeface="Georgia" pitchFamily="34" charset="-120"/>
              </a:rPr>
              <a:t>How can a source be accurate but still misleading?</a:t>
            </a:r>
            <a:endParaRPr lang="en-US" sz="2200" dirty="0"/>
          </a:p>
        </p:txBody>
      </p:sp>
      <p:sp>
        <p:nvSpPr>
          <p:cNvPr id="10" name="Text 7"/>
          <p:cNvSpPr/>
          <p:nvPr/>
        </p:nvSpPr>
        <p:spPr>
          <a:xfrm>
            <a:off x="731520" y="3931920"/>
            <a:ext cx="7680960" cy="365760"/>
          </a:xfrm>
          <a:prstGeom prst="rect">
            <a:avLst/>
          </a:prstGeom>
          <a:noFill/>
          <a:ln/>
        </p:spPr>
        <p:txBody>
          <a:bodyPr wrap="square" rtlCol="0" anchor="ctr"/>
          <a:lstStyle/>
          <a:p>
            <a:pPr marL="0" indent="0">
              <a:buNone/>
            </a:pPr>
            <a:r>
              <a:rPr lang="en-US" sz="1200" dirty="0">
                <a:solidFill>
                  <a:srgbClr val="999999"/>
                </a:solidFill>
                <a:latin typeface="Calibri" pitchFamily="34" charset="0"/>
                <a:ea typeface="Calibri" pitchFamily="34" charset="-122"/>
                <a:cs typeface="Calibri" pitchFamily="34" charset="-120"/>
              </a:rPr>
              <a:t>Write your answer in one or two sentences.</a:t>
            </a:r>
            <a:endParaRPr lang="en-US" sz="1200" dirty="0"/>
          </a:p>
        </p:txBody>
      </p:sp>
      <p:sp>
        <p:nvSpPr>
          <p:cNvPr id="11" name="Text 8"/>
          <p:cNvSpPr/>
          <p:nvPr/>
        </p:nvSpPr>
        <p:spPr>
          <a:xfrm>
            <a:off x="457200" y="4709160"/>
            <a:ext cx="8229600" cy="320040"/>
          </a:xfrm>
          <a:prstGeom prst="rect">
            <a:avLst/>
          </a:prstGeom>
          <a:noFill/>
          <a:ln/>
        </p:spPr>
        <p:txBody>
          <a:bodyPr wrap="square" rtlCol="0" anchor="ctr"/>
          <a:lstStyle/>
          <a:p>
            <a:pPr marL="0" indent="0" algn="ctr">
              <a:buNone/>
            </a:pPr>
            <a:r>
              <a:rPr lang="en-US" sz="800" dirty="0">
                <a:solidFill>
                  <a:srgbClr val="999999"/>
                </a:solidFill>
                <a:latin typeface="Calibri" pitchFamily="34" charset="0"/>
                <a:ea typeface="Calibri" pitchFamily="34" charset="-122"/>
                <a:cs typeface="Calibri" pitchFamily="34" charset="-120"/>
              </a:rPr>
              <a:t>Simulating Silence  ·  SOAS University of London  ·  simulating-silence.org</a:t>
            </a:r>
            <a:endParaRPr lang="en-US" sz="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A1A1A"/>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5A059"/>
          </a:solidFill>
          <a:ln/>
        </p:spPr>
        <p:txBody>
          <a:bodyPr/>
          <a:lstStyle/>
          <a:p>
            <a:endParaRPr lang="en-GB"/>
          </a:p>
        </p:txBody>
      </p:sp>
      <p:sp>
        <p:nvSpPr>
          <p:cNvPr id="4" name="Text 1"/>
          <p:cNvSpPr/>
          <p:nvPr/>
        </p:nvSpPr>
        <p:spPr>
          <a:xfrm>
            <a:off x="731520" y="274320"/>
            <a:ext cx="8229600" cy="548640"/>
          </a:xfrm>
          <a:prstGeom prst="rect">
            <a:avLst/>
          </a:prstGeom>
          <a:noFill/>
          <a:ln/>
        </p:spPr>
        <p:txBody>
          <a:bodyPr wrap="square" rtlCol="0" anchor="ctr"/>
          <a:lstStyle/>
          <a:p>
            <a:pPr marL="0" indent="0">
              <a:buNone/>
            </a:pPr>
            <a:r>
              <a:rPr lang="en-US" sz="2400" b="1" dirty="0">
                <a:solidFill>
                  <a:srgbClr val="FFFFFF"/>
                </a:solidFill>
                <a:latin typeface="Georgia" pitchFamily="34" charset="0"/>
                <a:ea typeface="Georgia" pitchFamily="34" charset="-122"/>
                <a:cs typeface="Georgia" pitchFamily="34" charset="-120"/>
              </a:rPr>
              <a:t>Extension / Homework</a:t>
            </a:r>
            <a:endParaRPr lang="en-US" sz="2400" dirty="0"/>
          </a:p>
        </p:txBody>
      </p:sp>
      <p:sp>
        <p:nvSpPr>
          <p:cNvPr id="5" name="Shape 2"/>
          <p:cNvSpPr/>
          <p:nvPr/>
        </p:nvSpPr>
        <p:spPr>
          <a:xfrm>
            <a:off x="731520" y="1005840"/>
            <a:ext cx="3657600" cy="2743200"/>
          </a:xfrm>
          <a:prstGeom prst="rect">
            <a:avLst/>
          </a:prstGeom>
          <a:solidFill>
            <a:srgbClr val="2A2A3E"/>
          </a:solidFill>
          <a:ln/>
        </p:spPr>
        <p:txBody>
          <a:bodyPr/>
          <a:lstStyle/>
          <a:p>
            <a:endParaRPr lang="en-GB"/>
          </a:p>
        </p:txBody>
      </p:sp>
      <p:sp>
        <p:nvSpPr>
          <p:cNvPr id="6" name="Shape 3"/>
          <p:cNvSpPr/>
          <p:nvPr/>
        </p:nvSpPr>
        <p:spPr>
          <a:xfrm>
            <a:off x="731520" y="1005840"/>
            <a:ext cx="3657600" cy="45720"/>
          </a:xfrm>
          <a:prstGeom prst="rect">
            <a:avLst/>
          </a:prstGeom>
          <a:solidFill>
            <a:srgbClr val="C5A059"/>
          </a:solidFill>
          <a:ln/>
        </p:spPr>
        <p:txBody>
          <a:bodyPr/>
          <a:lstStyle/>
          <a:p>
            <a:endParaRPr lang="en-GB"/>
          </a:p>
        </p:txBody>
      </p:sp>
      <p:sp>
        <p:nvSpPr>
          <p:cNvPr id="7" name="Text 4"/>
          <p:cNvSpPr/>
          <p:nvPr/>
        </p:nvSpPr>
        <p:spPr>
          <a:xfrm>
            <a:off x="914400" y="1188720"/>
            <a:ext cx="3291840" cy="365760"/>
          </a:xfrm>
          <a:prstGeom prst="rect">
            <a:avLst/>
          </a:prstGeom>
          <a:noFill/>
          <a:ln/>
        </p:spPr>
        <p:txBody>
          <a:bodyPr wrap="square" rtlCol="0" anchor="ctr"/>
          <a:lstStyle/>
          <a:p>
            <a:pPr marL="0" indent="0">
              <a:buNone/>
            </a:pPr>
            <a:r>
              <a:rPr lang="en-US" sz="1400" b="1" dirty="0">
                <a:solidFill>
                  <a:srgbClr val="C5A059"/>
                </a:solidFill>
                <a:latin typeface="Calibri" pitchFamily="34" charset="0"/>
                <a:ea typeface="Calibri" pitchFamily="34" charset="-122"/>
                <a:cs typeface="Calibri" pitchFamily="34" charset="-120"/>
              </a:rPr>
              <a:t>Option A — Creative</a:t>
            </a:r>
            <a:endParaRPr lang="en-US" sz="1400" dirty="0"/>
          </a:p>
        </p:txBody>
      </p:sp>
      <p:sp>
        <p:nvSpPr>
          <p:cNvPr id="8" name="Text 5"/>
          <p:cNvSpPr/>
          <p:nvPr/>
        </p:nvSpPr>
        <p:spPr>
          <a:xfrm>
            <a:off x="914400" y="1645920"/>
            <a:ext cx="3291840" cy="1828800"/>
          </a:xfrm>
          <a:prstGeom prst="rect">
            <a:avLst/>
          </a:prstGeom>
          <a:noFill/>
          <a:ln/>
        </p:spPr>
        <p:txBody>
          <a:bodyPr wrap="square" rtlCol="0" anchor="ctr"/>
          <a:lstStyle/>
          <a:p>
            <a:pPr marL="0" indent="0">
              <a:buNone/>
            </a:pPr>
            <a:r>
              <a:rPr lang="en-US" sz="1200" dirty="0">
                <a:solidFill>
                  <a:srgbClr val="E0E0E0"/>
                </a:solidFill>
                <a:latin typeface="Calibri" pitchFamily="34" charset="0"/>
                <a:ea typeface="Calibri" pitchFamily="34" charset="-122"/>
                <a:cs typeface="Calibri" pitchFamily="34" charset="-120"/>
              </a:rPr>
              <a:t>Write the text for a new tourism webpage about Hashima — one that tells the full history. What would you include that the five sources left out?</a:t>
            </a:r>
            <a:endParaRPr lang="en-US" sz="1200" dirty="0"/>
          </a:p>
        </p:txBody>
      </p:sp>
      <p:sp>
        <p:nvSpPr>
          <p:cNvPr id="9" name="Shape 6"/>
          <p:cNvSpPr/>
          <p:nvPr/>
        </p:nvSpPr>
        <p:spPr>
          <a:xfrm>
            <a:off x="4754880" y="1005840"/>
            <a:ext cx="3657600" cy="2743200"/>
          </a:xfrm>
          <a:prstGeom prst="rect">
            <a:avLst/>
          </a:prstGeom>
          <a:solidFill>
            <a:srgbClr val="2A2A3E"/>
          </a:solidFill>
          <a:ln/>
        </p:spPr>
        <p:txBody>
          <a:bodyPr/>
          <a:lstStyle/>
          <a:p>
            <a:endParaRPr lang="en-GB"/>
          </a:p>
        </p:txBody>
      </p:sp>
      <p:sp>
        <p:nvSpPr>
          <p:cNvPr id="10" name="Shape 7"/>
          <p:cNvSpPr/>
          <p:nvPr/>
        </p:nvSpPr>
        <p:spPr>
          <a:xfrm>
            <a:off x="4754880" y="1005840"/>
            <a:ext cx="3657600" cy="45720"/>
          </a:xfrm>
          <a:prstGeom prst="rect">
            <a:avLst/>
          </a:prstGeom>
          <a:solidFill>
            <a:srgbClr val="C5A059"/>
          </a:solidFill>
          <a:ln/>
        </p:spPr>
        <p:txBody>
          <a:bodyPr/>
          <a:lstStyle/>
          <a:p>
            <a:endParaRPr lang="en-GB"/>
          </a:p>
        </p:txBody>
      </p:sp>
      <p:sp>
        <p:nvSpPr>
          <p:cNvPr id="11" name="Text 8"/>
          <p:cNvSpPr/>
          <p:nvPr/>
        </p:nvSpPr>
        <p:spPr>
          <a:xfrm>
            <a:off x="4937760" y="1188720"/>
            <a:ext cx="3291840" cy="365760"/>
          </a:xfrm>
          <a:prstGeom prst="rect">
            <a:avLst/>
          </a:prstGeom>
          <a:noFill/>
          <a:ln/>
        </p:spPr>
        <p:txBody>
          <a:bodyPr wrap="square" rtlCol="0" anchor="ctr"/>
          <a:lstStyle/>
          <a:p>
            <a:pPr marL="0" indent="0">
              <a:buNone/>
            </a:pPr>
            <a:r>
              <a:rPr lang="en-US" sz="1400" b="1" dirty="0">
                <a:solidFill>
                  <a:srgbClr val="C5A059"/>
                </a:solidFill>
                <a:latin typeface="Calibri" pitchFamily="34" charset="0"/>
                <a:ea typeface="Calibri" pitchFamily="34" charset="-122"/>
                <a:cs typeface="Calibri" pitchFamily="34" charset="-120"/>
              </a:rPr>
              <a:t>Option B — Analytical</a:t>
            </a:r>
            <a:endParaRPr lang="en-US" sz="1400" dirty="0"/>
          </a:p>
        </p:txBody>
      </p:sp>
      <p:sp>
        <p:nvSpPr>
          <p:cNvPr id="12" name="Text 9"/>
          <p:cNvSpPr/>
          <p:nvPr/>
        </p:nvSpPr>
        <p:spPr>
          <a:xfrm>
            <a:off x="4937760" y="1645920"/>
            <a:ext cx="3291840" cy="1828800"/>
          </a:xfrm>
          <a:prstGeom prst="rect">
            <a:avLst/>
          </a:prstGeom>
          <a:noFill/>
          <a:ln/>
        </p:spPr>
        <p:txBody>
          <a:bodyPr wrap="square" rtlCol="0" anchor="ctr"/>
          <a:lstStyle/>
          <a:p>
            <a:pPr marL="0" indent="0">
              <a:buNone/>
            </a:pPr>
            <a:r>
              <a:rPr lang="en-US" sz="1200" dirty="0">
                <a:solidFill>
                  <a:srgbClr val="E0E0E0"/>
                </a:solidFill>
                <a:latin typeface="Calibri" pitchFamily="34" charset="0"/>
                <a:ea typeface="Calibri" pitchFamily="34" charset="-122"/>
                <a:cs typeface="Calibri" pitchFamily="34" charset="-120"/>
              </a:rPr>
              <a:t>Choose a heritage site or museum you have visited. Identify three things the site chose to include and three things it chose to leave out. Explain how these choices shape a visitor's understanding.</a:t>
            </a:r>
            <a:endParaRPr lang="en-US" sz="1200" dirty="0"/>
          </a:p>
        </p:txBody>
      </p:sp>
      <p:sp>
        <p:nvSpPr>
          <p:cNvPr id="13" name="Text 10"/>
          <p:cNvSpPr/>
          <p:nvPr/>
        </p:nvSpPr>
        <p:spPr>
          <a:xfrm>
            <a:off x="457200" y="4709160"/>
            <a:ext cx="8229600" cy="320040"/>
          </a:xfrm>
          <a:prstGeom prst="rect">
            <a:avLst/>
          </a:prstGeom>
          <a:noFill/>
          <a:ln/>
        </p:spPr>
        <p:txBody>
          <a:bodyPr wrap="square" rtlCol="0" anchor="ctr"/>
          <a:lstStyle/>
          <a:p>
            <a:pPr marL="0" indent="0" algn="ctr">
              <a:buNone/>
            </a:pPr>
            <a:r>
              <a:rPr lang="en-US" sz="800" dirty="0">
                <a:solidFill>
                  <a:srgbClr val="999999"/>
                </a:solidFill>
                <a:latin typeface="Calibri" pitchFamily="34" charset="0"/>
                <a:ea typeface="Calibri" pitchFamily="34" charset="-122"/>
                <a:cs typeface="Calibri" pitchFamily="34" charset="-120"/>
              </a:rPr>
              <a:t>Simulating Silence  ·  SOAS University of London  ·  simulating-silence.org</a:t>
            </a:r>
            <a:endParaRPr lang="en-US" sz="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1197</Words>
  <Application>Microsoft Office PowerPoint</Application>
  <PresentationFormat>On-screen Show (16:9)</PresentationFormat>
  <Paragraphs>101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Story Sells? — How Tourism Shapes Historical Memory</dc:title>
  <dc:subject>PptxGenJS Presentation</dc:subject>
  <dc:creator>Christopher Gerteis, SOAS University of London</dc:creator>
  <cp:lastModifiedBy>Christopher Gerteis</cp:lastModifiedBy>
  <cp:revision>4</cp:revision>
  <dcterms:created xsi:type="dcterms:W3CDTF">2026-02-27T20:10:29Z</dcterms:created>
  <dcterms:modified xsi:type="dcterms:W3CDTF">2026-02-27T21:07:55Z</dcterms:modified>
</cp:coreProperties>
</file>