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6247" autoAdjust="0"/>
  </p:normalViewPr>
  <p:slideViewPr>
    <p:cSldViewPr snapToGrid="0" snapToObjects="1">
      <p:cViewPr varScale="1">
        <p:scale>
          <a:sx n="135" d="100"/>
          <a:sy n="135" d="100"/>
        </p:scale>
        <p:origin x="96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485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slide. This lesson builds GCSE source analysis skills using contested heritage as the case study.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Extension/homework options. Option A is exam practice — students apply the same skills to a British heritage example they already know. Option B is research — students read Part 1 of the Johnsen article and trace the NCIH network across multiple platforms. Both develop transferable GCSE skills.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REFERENCE — Mark scheme for the Phase 3 writing task. Aligned to AQA four-level structure. You can show this to students after they have completed their writing, or keep it hidden. The key discriminator between levels: Level 1 describes content, Level 2 explains usefulness, Level 3 evaluates with context, Level 4 synthesises across both sources.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 slide — resources and credits. All materials are freely available at simulating-silence.org. The source sheet, worksheets, and this slide deck can be downloaded and adapted for classroom 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 orientation (2 minutes). If students did the KS3 lesson, this is revision. If not, give them the essential context: small island, coal mine, 5,000 people, UNESCO World Heritage Site. The key new information for GCSE: Japan made promises to UNESCO in 2015 about telling the 'full history.' This lesson examines what happened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STARTER (5 minutes). Show the two excerpts WITHOUT labels. Ask: 'Could these be describing the same place?' Let students discuss in pairs for 1 minute, then take responses. The contrast should be striking — one celebrates industrial achievement, the other describes forced labour and death. Both are about Hashima.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REVEAL. Both describe Hashima Island. Source A is the official heritage website (managed by Kato Koko and the NCIH). Source G is the Korean government's response. The question is not 'which one is right?' but 'why do these accounts differ so radically?' This frames the entire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PHASE 1 (15 minutes). Distribute the source sheet and the analysis worksheet. Assign source pairs as shown. Each pair reads both sources and completes the analysis table. Circulate and prompt: 'What does Source X claim? What evidence does it give? What does it leave out?'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PHASE 2 (10 minutes). This is the pivotal moment. Distribute the Source N extract (Johnsen article). Give students 3 minutes to read it, then reveal this slide. The key discovery: Sources A, K, and the IHIC (criticised by UNESCO in Source F) are all managed by the same person — Kato Koko — and the same organisation — the NCIH. This is not a conspiracy theory; it is publicly documented. But it is invisible to anyone who reads any single source in isolation.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Phase 2 discussion (5 minutes). These three questions structure the discussion. Question 1 checks comprehension. Question 2 pushes analysis — students should recognise that knowing the institutional connection changes how they evaluate each source's claims. Question 3 is the hardest: a source created to support an agenda can still be useful as EVIDENCE OF THAT AGENDA. This is a key GCSE skill.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PHASE 3 (15 minutes). This is the timed writing task. Display the question. Distribute sentence starters to students who need them. Students should write in exam conditions: continuous prose, no bullet points. Circulate and check students are using BOTH sources and linking to their knowledge of heritage sites.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PLENARY (5 minutes). Read the key concept statement. Then ask students to share one thing they will look for next time they visit a museum or heritage site. The goal is to make the analytical skills from this lesson transferable — not just about Hashima, but about any contested heritage 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A1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2011680"/>
            <a:ext cx="9144000" cy="36576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731520" y="914400"/>
            <a:ext cx="768096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Who Gets to Tell the Story?</a:t>
            </a:r>
            <a:endParaRPr lang="en-US" sz="4000" dirty="0"/>
          </a:p>
        </p:txBody>
      </p:sp>
      <p:sp>
        <p:nvSpPr>
          <p:cNvPr id="4" name="Text 2"/>
          <p:cNvSpPr/>
          <p:nvPr/>
        </p:nvSpPr>
        <p:spPr>
          <a:xfrm>
            <a:off x="731520" y="2194560"/>
            <a:ext cx="76809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dirty="0">
                <a:solidFill>
                  <a:srgbClr val="C5A05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Hashima Island and Contested Heritage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731520" y="2926080"/>
            <a:ext cx="76809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AQA GCSE History — Source Analysis Skills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731520" y="4206240"/>
            <a:ext cx="76809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Simulating Silence</a:t>
            </a:r>
            <a:r>
              <a:rPr lang="en-US" sz="1000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·  SOAS University of London  ·  simulating-silence.org</a:t>
            </a:r>
            <a:endParaRPr lang="en-US" sz="1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731520" y="27432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Extension / Homework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731520" y="1242008"/>
            <a:ext cx="3657600" cy="2926080"/>
          </a:xfrm>
          <a:prstGeom prst="rect">
            <a:avLst/>
          </a:prstGeom>
          <a:solidFill>
            <a:srgbClr val="2A2A3E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6" name="Shape 3"/>
          <p:cNvSpPr/>
          <p:nvPr/>
        </p:nvSpPr>
        <p:spPr>
          <a:xfrm>
            <a:off x="731520" y="1242008"/>
            <a:ext cx="3657600" cy="45720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7" name="Text 4"/>
          <p:cNvSpPr/>
          <p:nvPr/>
        </p:nvSpPr>
        <p:spPr>
          <a:xfrm>
            <a:off x="914400" y="1424888"/>
            <a:ext cx="32918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C5A05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Option A — Exam Practice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914400" y="1882088"/>
            <a:ext cx="3291840" cy="2011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Choose a British heritage site or museum (e.g. the British Museum, a National Trust property, a local war memorial). Write an AQA-style "How useful..." answer about two sources relating to that site.</a:t>
            </a:r>
            <a:endParaRPr lang="en-US" sz="1200" dirty="0"/>
          </a:p>
        </p:txBody>
      </p:sp>
      <p:sp>
        <p:nvSpPr>
          <p:cNvPr id="9" name="Shape 6"/>
          <p:cNvSpPr/>
          <p:nvPr/>
        </p:nvSpPr>
        <p:spPr>
          <a:xfrm>
            <a:off x="4754880" y="1242008"/>
            <a:ext cx="3657600" cy="2926080"/>
          </a:xfrm>
          <a:prstGeom prst="rect">
            <a:avLst/>
          </a:prstGeom>
          <a:solidFill>
            <a:srgbClr val="2A2A3E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0" name="Shape 7"/>
          <p:cNvSpPr/>
          <p:nvPr/>
        </p:nvSpPr>
        <p:spPr>
          <a:xfrm>
            <a:off x="4754880" y="1242008"/>
            <a:ext cx="3657600" cy="45720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1" name="Text 8"/>
          <p:cNvSpPr/>
          <p:nvPr/>
        </p:nvSpPr>
        <p:spPr>
          <a:xfrm>
            <a:off x="4937760" y="1424888"/>
            <a:ext cx="32918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C5A05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Option B — Research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4937760" y="1882088"/>
            <a:ext cx="3291840" cy="2011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 K and Source A are both managed by the same organisation (the NCIH) and the same director. Read Source N (Johnsen, 2021 — Part 1 only) and write a paragraph explaining what this connection reveals about how heritage narratives are constructed across multiple platforms.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457200" y="4709160"/>
            <a:ext cx="82296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Simulating Silence  ·  SOAS University of London  ·  simulating-silence.org</a:t>
            </a:r>
            <a:endParaRPr lang="en-US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731520" y="182880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1A1A2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Mark Scheme — Teacher Reference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731520" y="777240"/>
            <a:ext cx="7680960" cy="914400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Shape 3"/>
          <p:cNvSpPr/>
          <p:nvPr/>
        </p:nvSpPr>
        <p:spPr>
          <a:xfrm>
            <a:off x="731520" y="777240"/>
            <a:ext cx="54864" cy="914400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7" name="Text 4"/>
          <p:cNvSpPr/>
          <p:nvPr/>
        </p:nvSpPr>
        <p:spPr>
          <a:xfrm>
            <a:off x="1005840" y="850392"/>
            <a:ext cx="1645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C5A05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Level 4 (7–8)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2743200" y="850392"/>
            <a:ext cx="54864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44444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Evaluates both sources with contextual knowledge. Analyses HOW and WHY each source presents its narrative. Considers what is absent as well as what is present. May reference institutional connections.</a:t>
            </a:r>
            <a:endParaRPr lang="en-US" sz="1000" dirty="0"/>
          </a:p>
        </p:txBody>
      </p:sp>
      <p:sp>
        <p:nvSpPr>
          <p:cNvPr id="9" name="Shape 6"/>
          <p:cNvSpPr/>
          <p:nvPr/>
        </p:nvSpPr>
        <p:spPr>
          <a:xfrm>
            <a:off x="731520" y="1783080"/>
            <a:ext cx="7680960" cy="914400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0" name="Shape 7"/>
          <p:cNvSpPr/>
          <p:nvPr/>
        </p:nvSpPr>
        <p:spPr>
          <a:xfrm>
            <a:off x="731520" y="1783080"/>
            <a:ext cx="54864" cy="914400"/>
          </a:xfrm>
          <a:prstGeom prst="rect">
            <a:avLst/>
          </a:prstGeom>
          <a:solidFill>
            <a:srgbClr val="66666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1" name="Text 8"/>
          <p:cNvSpPr/>
          <p:nvPr/>
        </p:nvSpPr>
        <p:spPr>
          <a:xfrm>
            <a:off x="1005840" y="1856232"/>
            <a:ext cx="1645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Level 3 (5–6)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2743200" y="1856232"/>
            <a:ext cx="54864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44444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Explains usefulness of both sources with supporting detail. Identifies purpose and audience. Begins to consider limitations and what each source does not say.</a:t>
            </a:r>
            <a:endParaRPr lang="en-US" sz="1000" dirty="0"/>
          </a:p>
        </p:txBody>
      </p:sp>
      <p:sp>
        <p:nvSpPr>
          <p:cNvPr id="13" name="Shape 10"/>
          <p:cNvSpPr/>
          <p:nvPr/>
        </p:nvSpPr>
        <p:spPr>
          <a:xfrm>
            <a:off x="731520" y="2788920"/>
            <a:ext cx="7680960" cy="914400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4" name="Shape 11"/>
          <p:cNvSpPr/>
          <p:nvPr/>
        </p:nvSpPr>
        <p:spPr>
          <a:xfrm>
            <a:off x="731520" y="2788920"/>
            <a:ext cx="54864" cy="914400"/>
          </a:xfrm>
          <a:prstGeom prst="rect">
            <a:avLst/>
          </a:prstGeom>
          <a:solidFill>
            <a:srgbClr val="888888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5" name="Text 12"/>
          <p:cNvSpPr/>
          <p:nvPr/>
        </p:nvSpPr>
        <p:spPr>
          <a:xfrm>
            <a:off x="1005840" y="2862072"/>
            <a:ext cx="1645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Level 2 (3–4)</a:t>
            </a:r>
            <a:endParaRPr lang="en-US" sz="1100" dirty="0"/>
          </a:p>
        </p:txBody>
      </p:sp>
      <p:sp>
        <p:nvSpPr>
          <p:cNvPr id="16" name="Text 13"/>
          <p:cNvSpPr/>
          <p:nvPr/>
        </p:nvSpPr>
        <p:spPr>
          <a:xfrm>
            <a:off x="2743200" y="2862072"/>
            <a:ext cx="54864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44444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Describes content of both sources. Identifies some differences. Makes basic comments about usefulness without sustained explanation.</a:t>
            </a:r>
            <a:endParaRPr lang="en-US" sz="1000" dirty="0"/>
          </a:p>
        </p:txBody>
      </p:sp>
      <p:sp>
        <p:nvSpPr>
          <p:cNvPr id="17" name="Shape 14"/>
          <p:cNvSpPr/>
          <p:nvPr/>
        </p:nvSpPr>
        <p:spPr>
          <a:xfrm>
            <a:off x="731520" y="3794760"/>
            <a:ext cx="7680960" cy="914400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8" name="Shape 15"/>
          <p:cNvSpPr/>
          <p:nvPr/>
        </p:nvSpPr>
        <p:spPr>
          <a:xfrm>
            <a:off x="731520" y="3794760"/>
            <a:ext cx="54864" cy="914400"/>
          </a:xfrm>
          <a:prstGeom prst="rect">
            <a:avLst/>
          </a:prstGeom>
          <a:solidFill>
            <a:srgbClr val="AAAAAA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9" name="Text 16"/>
          <p:cNvSpPr/>
          <p:nvPr/>
        </p:nvSpPr>
        <p:spPr>
          <a:xfrm>
            <a:off x="1005840" y="3867912"/>
            <a:ext cx="1645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AAAA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Level 1 (1–2)</a:t>
            </a:r>
            <a:endParaRPr lang="en-US" sz="1100" dirty="0"/>
          </a:p>
        </p:txBody>
      </p:sp>
      <p:sp>
        <p:nvSpPr>
          <p:cNvPr id="20" name="Text 17"/>
          <p:cNvSpPr/>
          <p:nvPr/>
        </p:nvSpPr>
        <p:spPr>
          <a:xfrm>
            <a:off x="2743200" y="3867912"/>
            <a:ext cx="54864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44444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Identifies basic content from one or both sources. General comments about sources without specific reference to the material.</a:t>
            </a:r>
            <a:endParaRPr lang="en-US" sz="1000" dirty="0"/>
          </a:p>
        </p:txBody>
      </p:sp>
      <p:sp>
        <p:nvSpPr>
          <p:cNvPr id="21" name="Text 18"/>
          <p:cNvSpPr/>
          <p:nvPr/>
        </p:nvSpPr>
        <p:spPr>
          <a:xfrm>
            <a:off x="457200" y="4709160"/>
            <a:ext cx="82296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Simulating Silence  ·  SOAS University of London  ·  simulating-silence.org</a:t>
            </a:r>
            <a:endParaRPr lang="en-US" sz="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731520" y="274320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Resources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731520" y="914400"/>
            <a:ext cx="7680960" cy="2926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200" b="1" dirty="0">
                <a:solidFill>
                  <a:srgbClr val="C5A05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 Sheet: 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simulating-silence.org/teach/secondary/sources/
</a:t>
            </a:r>
            <a:endParaRPr lang="en-US" sz="1200" dirty="0"/>
          </a:p>
          <a:p>
            <a:pPr marL="0" indent="0">
              <a:buNone/>
            </a:pPr>
            <a:r>
              <a:rPr lang="en-US" sz="1200" b="1" dirty="0">
                <a:solidFill>
                  <a:srgbClr val="C5A05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Lesson Plan: 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simulating-silence.org/teach/secondary/lessons/gcse-source-analysis/
</a:t>
            </a:r>
            <a:endParaRPr lang="en-US" sz="1200" dirty="0"/>
          </a:p>
          <a:p>
            <a:pPr marL="0" indent="0">
              <a:buNone/>
            </a:pPr>
            <a:r>
              <a:rPr lang="en-US" sz="1200" b="1" dirty="0">
                <a:solidFill>
                  <a:srgbClr val="C5A05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Student Worksheets: 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Analysis sheet + Sentence starters (PDF downloads)
</a:t>
            </a:r>
            <a:endParaRPr lang="en-US" sz="1200" dirty="0"/>
          </a:p>
          <a:p>
            <a:pPr marL="0" indent="0">
              <a:buNone/>
            </a:pPr>
            <a:r>
              <a:rPr lang="en-US" sz="1200" b="1" dirty="0">
                <a:solidFill>
                  <a:srgbClr val="C5A05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 N Extract: 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Johnsen classroom extract (PDF download)
</a:t>
            </a:r>
            <a:endParaRPr lang="en-US" sz="1200" dirty="0"/>
          </a:p>
          <a:p>
            <a:pPr marL="0" indent="0">
              <a:buNone/>
            </a:pPr>
            <a:r>
              <a:rPr lang="en-US" sz="1200" b="1" dirty="0">
                <a:solidFill>
                  <a:srgbClr val="C5A05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Full Johnsen Article: 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apjjf.org/2021/23/johnsen (open access)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731520" y="4824520"/>
            <a:ext cx="76809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© 2023–2026 Christopher Gerteis. SOAS University of London.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731520" y="27432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Hashima Island — The Basics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731520" y="2363517"/>
            <a:ext cx="3657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 Insert: hashima-battleship-silhouette.jpg ]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4754880" y="1449117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Coal mine operated 1890–1974
</a:t>
            </a:r>
            <a:endParaRPr lang="en-US" sz="1300" dirty="0"/>
          </a:p>
          <a:p>
            <a:pPr marL="0" indent="0">
              <a:buNone/>
            </a:pPr>
            <a:r>
              <a:rPr lang="en-US" sz="13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Over 5,000 residents on 6.3 hectares
</a:t>
            </a:r>
            <a:endParaRPr lang="en-US" sz="1300" dirty="0"/>
          </a:p>
          <a:p>
            <a:pPr marL="0" indent="0">
              <a:buNone/>
            </a:pPr>
            <a:r>
              <a:rPr lang="en-US" sz="13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UNESCO World Heritage Site (2015)
</a:t>
            </a:r>
            <a:endParaRPr lang="en-US" sz="1300" dirty="0"/>
          </a:p>
          <a:p>
            <a:pPr marL="0" indent="0">
              <a:buNone/>
            </a:pPr>
            <a:r>
              <a:rPr lang="en-US" sz="13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Japan promised to tell the </a:t>
            </a:r>
            <a:r>
              <a:rPr lang="en-US" sz="1300" b="1" dirty="0">
                <a:solidFill>
                  <a:srgbClr val="C5A05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"full history"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457200" y="4709160"/>
            <a:ext cx="82296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Simulating Silence  ·  SOAS University of London  ·  simulating-silence.org</a:t>
            </a:r>
            <a:endParaRPr lang="en-US" sz="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441280-D3EA-00DE-8F65-D75063842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67" y="1270809"/>
            <a:ext cx="4130211" cy="2743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9CAE5A-619F-535B-A017-EBEBC5F4E5CA}"/>
              </a:ext>
            </a:extLst>
          </p:cNvPr>
          <p:cNvSpPr txBox="1"/>
          <p:nvPr/>
        </p:nvSpPr>
        <p:spPr>
          <a:xfrm>
            <a:off x="360310" y="4033297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Photo: </a:t>
            </a:r>
            <a:r>
              <a:rPr lang="en-GB" sz="800" dirty="0" err="1">
                <a:solidFill>
                  <a:schemeClr val="bg1"/>
                </a:solidFill>
              </a:rPr>
              <a:t>Zoblinski</a:t>
            </a:r>
            <a:r>
              <a:rPr lang="en-GB" sz="800" dirty="0">
                <a:solidFill>
                  <a:schemeClr val="bg1"/>
                </a:solidFill>
              </a:rPr>
              <a:t> / Shutterstock.com. Used under licence.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731520" y="182880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i="1" dirty="0">
                <a:solidFill>
                  <a:srgbClr val="C5A05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Could these be about the same place?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457200" y="938024"/>
            <a:ext cx="3931920" cy="3200400"/>
          </a:xfrm>
          <a:prstGeom prst="rect">
            <a:avLst/>
          </a:prstGeom>
          <a:solidFill>
            <a:srgbClr val="2A2A3E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6" name="Shape 3"/>
          <p:cNvSpPr/>
          <p:nvPr/>
        </p:nvSpPr>
        <p:spPr>
          <a:xfrm>
            <a:off x="457200" y="938024"/>
            <a:ext cx="3931920" cy="45720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7" name="Text 4"/>
          <p:cNvSpPr/>
          <p:nvPr/>
        </p:nvSpPr>
        <p:spPr>
          <a:xfrm>
            <a:off x="640080" y="1120904"/>
            <a:ext cx="35661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C5A05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 ?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640080" y="1578104"/>
            <a:ext cx="3566160" cy="2286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"Japan's first large-scale undersea coal extraction ... technological innovation ... extraordinary community life."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4754880" y="938024"/>
            <a:ext cx="3931920" cy="3200400"/>
          </a:xfrm>
          <a:prstGeom prst="rect">
            <a:avLst/>
          </a:prstGeom>
          <a:solidFill>
            <a:srgbClr val="2A2A3E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0" name="Shape 7"/>
          <p:cNvSpPr/>
          <p:nvPr/>
        </p:nvSpPr>
        <p:spPr>
          <a:xfrm>
            <a:off x="4754880" y="938024"/>
            <a:ext cx="3931920" cy="45720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1" name="Text 8"/>
          <p:cNvSpPr/>
          <p:nvPr/>
        </p:nvSpPr>
        <p:spPr>
          <a:xfrm>
            <a:off x="4937760" y="1120904"/>
            <a:ext cx="35661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C5A05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 ?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4937760" y="1578104"/>
            <a:ext cx="3566160" cy="2286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"Island of hell ... 500 to 800 Koreans worked as forced labourers ... 122 Koreans are confirmed to have died."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457200" y="4230464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Discuss with your partner: Are both of these accurate?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457200" y="4709160"/>
            <a:ext cx="82296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Simulating Silence  ·  SOAS University of London  ·  simulating-silence.org</a:t>
            </a:r>
            <a:endParaRPr lang="en-US" sz="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731520" y="457200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Both describe Hashima Island.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731520" y="1280160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dirty="0">
                <a:solidFill>
                  <a:srgbClr val="C5A05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Why do these accounts differ so radically?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731520" y="2286000"/>
            <a:ext cx="3657600" cy="1097280"/>
          </a:xfrm>
          <a:prstGeom prst="rect">
            <a:avLst/>
          </a:prstGeom>
          <a:solidFill>
            <a:srgbClr val="2A2A3E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7" name="Text 4"/>
          <p:cNvSpPr/>
          <p:nvPr/>
        </p:nvSpPr>
        <p:spPr>
          <a:xfrm>
            <a:off x="914400" y="2377440"/>
            <a:ext cx="329184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C5A05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 A
</a:t>
            </a:r>
            <a:endParaRPr lang="en-US" sz="1600" dirty="0"/>
          </a:p>
          <a:p>
            <a:pPr marL="0" indent="0">
              <a:buNone/>
            </a:pPr>
            <a:r>
              <a:rPr lang="en-US" sz="12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Official heritage website</a:t>
            </a:r>
            <a:endParaRPr lang="en-US" sz="1600" dirty="0"/>
          </a:p>
          <a:p>
            <a:pPr marL="0" indent="0">
              <a:buNone/>
            </a:pPr>
            <a:r>
              <a:rPr lang="en-US" sz="12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Managed by the NCIH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4754880" y="2286000"/>
            <a:ext cx="3657600" cy="1097280"/>
          </a:xfrm>
          <a:prstGeom prst="rect">
            <a:avLst/>
          </a:prstGeom>
          <a:solidFill>
            <a:srgbClr val="2A2A3E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9" name="Text 6"/>
          <p:cNvSpPr/>
          <p:nvPr/>
        </p:nvSpPr>
        <p:spPr>
          <a:xfrm>
            <a:off x="4937760" y="2377440"/>
            <a:ext cx="329184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C5A05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 G
</a:t>
            </a:r>
            <a:endParaRPr lang="en-US" sz="1600" dirty="0"/>
          </a:p>
          <a:p>
            <a:pPr marL="0" indent="0">
              <a:buNone/>
            </a:pPr>
            <a:r>
              <a:rPr lang="en-US" sz="12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Korea.net — South Korean</a:t>
            </a:r>
            <a:endParaRPr lang="en-US" sz="1600" dirty="0"/>
          </a:p>
          <a:p>
            <a:pPr marL="0" indent="0">
              <a:buNone/>
            </a:pPr>
            <a:r>
              <a:rPr lang="en-US" sz="12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government news site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31520" y="3840480"/>
            <a:ext cx="76809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Today: you will trace the connections between these sources and the institutions behind them.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457200" y="4709160"/>
            <a:ext cx="82296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Simulating Silence  ·  SOAS University of London  ·  simulating-silence.org</a:t>
            </a:r>
            <a:endParaRPr lang="en-US" sz="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731520" y="27432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1A1A2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Phase 1: Paired Source Analysis</a:t>
            </a:r>
            <a:endParaRPr lang="en-US" sz="2600" dirty="0"/>
          </a:p>
        </p:txBody>
      </p:sp>
      <p:sp>
        <p:nvSpPr>
          <p:cNvPr id="5" name="Shape 2"/>
          <p:cNvSpPr/>
          <p:nvPr/>
        </p:nvSpPr>
        <p:spPr>
          <a:xfrm>
            <a:off x="731520" y="868680"/>
            <a:ext cx="7680960" cy="36576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6" name="Shape 3"/>
          <p:cNvSpPr/>
          <p:nvPr/>
        </p:nvSpPr>
        <p:spPr>
          <a:xfrm>
            <a:off x="731520" y="1303778"/>
            <a:ext cx="7680960" cy="82296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7" name="Shape 4"/>
          <p:cNvSpPr/>
          <p:nvPr/>
        </p:nvSpPr>
        <p:spPr>
          <a:xfrm>
            <a:off x="731520" y="1303778"/>
            <a:ext cx="54864" cy="822960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8" name="Text 5"/>
          <p:cNvSpPr/>
          <p:nvPr/>
        </p:nvSpPr>
        <p:spPr>
          <a:xfrm>
            <a:off x="1005840" y="1349498"/>
            <a:ext cx="10972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A885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Pair 1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2103120" y="1349498"/>
            <a:ext cx="3200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Sources E + F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1005840" y="1715258"/>
            <a:ext cx="7132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UNESCO decision (2015) vs. UNESCO criticism (2021)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731520" y="2263898"/>
            <a:ext cx="7680960" cy="82296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2" name="Shape 9"/>
          <p:cNvSpPr/>
          <p:nvPr/>
        </p:nvSpPr>
        <p:spPr>
          <a:xfrm>
            <a:off x="731520" y="2263898"/>
            <a:ext cx="54864" cy="822960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3" name="Text 10"/>
          <p:cNvSpPr/>
          <p:nvPr/>
        </p:nvSpPr>
        <p:spPr>
          <a:xfrm>
            <a:off x="1005840" y="2309618"/>
            <a:ext cx="10972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A885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Pair 2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2103120" y="2309618"/>
            <a:ext cx="3200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Sources A + K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1005840" y="2675378"/>
            <a:ext cx="7132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Official heritage site vs. 'Truth of Gunkanjima'</a:t>
            </a:r>
            <a:endParaRPr lang="en-US" sz="1100" dirty="0"/>
          </a:p>
        </p:txBody>
      </p:sp>
      <p:sp>
        <p:nvSpPr>
          <p:cNvPr id="16" name="Shape 13"/>
          <p:cNvSpPr/>
          <p:nvPr/>
        </p:nvSpPr>
        <p:spPr>
          <a:xfrm>
            <a:off x="731520" y="3224018"/>
            <a:ext cx="7680960" cy="82296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7" name="Shape 14"/>
          <p:cNvSpPr/>
          <p:nvPr/>
        </p:nvSpPr>
        <p:spPr>
          <a:xfrm>
            <a:off x="731520" y="3224018"/>
            <a:ext cx="54864" cy="822960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8" name="Text 15"/>
          <p:cNvSpPr/>
          <p:nvPr/>
        </p:nvSpPr>
        <p:spPr>
          <a:xfrm>
            <a:off x="1005840" y="3269738"/>
            <a:ext cx="10972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A885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Pair 3</a:t>
            </a:r>
            <a:endParaRPr lang="en-US" sz="1300" dirty="0"/>
          </a:p>
        </p:txBody>
      </p:sp>
      <p:sp>
        <p:nvSpPr>
          <p:cNvPr id="19" name="Text 16"/>
          <p:cNvSpPr/>
          <p:nvPr/>
        </p:nvSpPr>
        <p:spPr>
          <a:xfrm>
            <a:off x="2103120" y="3269738"/>
            <a:ext cx="3200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Sources G + K</a:t>
            </a:r>
            <a:endParaRPr lang="en-US" sz="1300" dirty="0"/>
          </a:p>
        </p:txBody>
      </p:sp>
      <p:sp>
        <p:nvSpPr>
          <p:cNvPr id="20" name="Text 17"/>
          <p:cNvSpPr/>
          <p:nvPr/>
        </p:nvSpPr>
        <p:spPr>
          <a:xfrm>
            <a:off x="1005840" y="3635498"/>
            <a:ext cx="7132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Korean government vs. NCIH counter-narrative</a:t>
            </a:r>
            <a:endParaRPr lang="en-US" sz="1100" dirty="0"/>
          </a:p>
        </p:txBody>
      </p:sp>
      <p:sp>
        <p:nvSpPr>
          <p:cNvPr id="21" name="Text 18"/>
          <p:cNvSpPr/>
          <p:nvPr/>
        </p:nvSpPr>
        <p:spPr>
          <a:xfrm>
            <a:off x="731520" y="4229858"/>
            <a:ext cx="76809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Use the analysis worksheet to record your findings for each source.</a:t>
            </a:r>
            <a:endParaRPr lang="en-US" sz="1100" dirty="0"/>
          </a:p>
        </p:txBody>
      </p:sp>
      <p:sp>
        <p:nvSpPr>
          <p:cNvPr id="22" name="Text 19"/>
          <p:cNvSpPr/>
          <p:nvPr/>
        </p:nvSpPr>
        <p:spPr>
          <a:xfrm>
            <a:off x="457200" y="4709160"/>
            <a:ext cx="82296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Simulating Silence  ·  SOAS University of London  ·  simulating-silence.org</a:t>
            </a:r>
            <a:endParaRPr lang="en-US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731520" y="27432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Institutional Connection</a:t>
            </a:r>
            <a:endParaRPr lang="en-US" sz="2600" dirty="0"/>
          </a:p>
        </p:txBody>
      </p:sp>
      <p:sp>
        <p:nvSpPr>
          <p:cNvPr id="5" name="Shape 2"/>
          <p:cNvSpPr/>
          <p:nvPr/>
        </p:nvSpPr>
        <p:spPr>
          <a:xfrm>
            <a:off x="457200" y="1375841"/>
            <a:ext cx="2377440" cy="1188720"/>
          </a:xfrm>
          <a:prstGeom prst="rect">
            <a:avLst/>
          </a:prstGeom>
          <a:solidFill>
            <a:srgbClr val="2A2A3E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6" name="Shape 3"/>
          <p:cNvSpPr/>
          <p:nvPr/>
        </p:nvSpPr>
        <p:spPr>
          <a:xfrm>
            <a:off x="457200" y="1375841"/>
            <a:ext cx="2377440" cy="36576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7" name="Text 4"/>
          <p:cNvSpPr/>
          <p:nvPr/>
        </p:nvSpPr>
        <p:spPr>
          <a:xfrm>
            <a:off x="594360" y="1513001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C5A05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 A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594360" y="1878761"/>
            <a:ext cx="21031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Official heritage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website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3291840" y="1375841"/>
            <a:ext cx="2377440" cy="1188720"/>
          </a:xfrm>
          <a:prstGeom prst="rect">
            <a:avLst/>
          </a:prstGeom>
          <a:solidFill>
            <a:srgbClr val="2A2A3E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0" name="Shape 7"/>
          <p:cNvSpPr/>
          <p:nvPr/>
        </p:nvSpPr>
        <p:spPr>
          <a:xfrm>
            <a:off x="3291840" y="1375841"/>
            <a:ext cx="2377440" cy="36576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1" name="Text 8"/>
          <p:cNvSpPr/>
          <p:nvPr/>
        </p:nvSpPr>
        <p:spPr>
          <a:xfrm>
            <a:off x="3429000" y="1513001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C5A05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 K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3429000" y="1878761"/>
            <a:ext cx="21031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"Truth of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Gunkanjima"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6126480" y="1375841"/>
            <a:ext cx="2377440" cy="1188720"/>
          </a:xfrm>
          <a:prstGeom prst="rect">
            <a:avLst/>
          </a:prstGeom>
          <a:solidFill>
            <a:srgbClr val="2A2A3E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4" name="Shape 11"/>
          <p:cNvSpPr/>
          <p:nvPr/>
        </p:nvSpPr>
        <p:spPr>
          <a:xfrm>
            <a:off x="6126480" y="1375841"/>
            <a:ext cx="2377440" cy="36576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5" name="Text 12"/>
          <p:cNvSpPr/>
          <p:nvPr/>
        </p:nvSpPr>
        <p:spPr>
          <a:xfrm>
            <a:off x="6263640" y="1513001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C5A05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IHIC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6263640" y="1878761"/>
            <a:ext cx="21031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Information Centre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(Source F)</a:t>
            </a:r>
            <a:endParaRPr lang="en-US" sz="1100" dirty="0"/>
          </a:p>
        </p:txBody>
      </p:sp>
      <p:sp>
        <p:nvSpPr>
          <p:cNvPr id="17" name="Shape 14"/>
          <p:cNvSpPr/>
          <p:nvPr/>
        </p:nvSpPr>
        <p:spPr>
          <a:xfrm>
            <a:off x="2286000" y="3021761"/>
            <a:ext cx="4572000" cy="1097280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8" name="Text 15"/>
          <p:cNvSpPr/>
          <p:nvPr/>
        </p:nvSpPr>
        <p:spPr>
          <a:xfrm>
            <a:off x="2468880" y="3113201"/>
            <a:ext cx="420624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managed by the same person and organisation
</a:t>
            </a:r>
            <a:endParaRPr lang="en-US" sz="1400" dirty="0"/>
          </a:p>
          <a:p>
            <a:pPr marL="0" indent="0">
              <a:buNone/>
            </a:pPr>
            <a:r>
              <a:rPr lang="en-US" sz="12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National Congress of Industrial Heritage (NCIH)</a:t>
            </a:r>
            <a:endParaRPr lang="en-US" sz="1400" dirty="0"/>
          </a:p>
          <a:p>
            <a:pPr marL="0" indent="0">
              <a:buNone/>
            </a:pPr>
            <a:r>
              <a:rPr lang="en-US" sz="12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Managing Director: Katō Kōko</a:t>
            </a:r>
            <a:endParaRPr lang="en-US" sz="1400" dirty="0"/>
          </a:p>
        </p:txBody>
      </p:sp>
      <p:sp>
        <p:nvSpPr>
          <p:cNvPr id="19" name="Shape 16"/>
          <p:cNvSpPr/>
          <p:nvPr/>
        </p:nvSpPr>
        <p:spPr>
          <a:xfrm>
            <a:off x="1645920" y="2564561"/>
            <a:ext cx="1371600" cy="457200"/>
          </a:xfrm>
          <a:prstGeom prst="line">
            <a:avLst/>
          </a:prstGeom>
          <a:noFill/>
          <a:ln w="19050">
            <a:solidFill>
              <a:srgbClr val="C5A05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0" name="Shape 17"/>
          <p:cNvSpPr/>
          <p:nvPr/>
        </p:nvSpPr>
        <p:spPr>
          <a:xfrm>
            <a:off x="4480560" y="2564561"/>
            <a:ext cx="91440" cy="457200"/>
          </a:xfrm>
          <a:prstGeom prst="line">
            <a:avLst/>
          </a:prstGeom>
          <a:noFill/>
          <a:ln w="19050">
            <a:solidFill>
              <a:srgbClr val="C5A05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1" name="Shape 18"/>
          <p:cNvSpPr/>
          <p:nvPr/>
        </p:nvSpPr>
        <p:spPr>
          <a:xfrm>
            <a:off x="5943600" y="2564561"/>
            <a:ext cx="0" cy="457200"/>
          </a:xfrm>
          <a:prstGeom prst="line">
            <a:avLst/>
          </a:prstGeom>
          <a:noFill/>
          <a:ln w="19050">
            <a:solidFill>
              <a:srgbClr val="C5A05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2" name="Shape 19"/>
          <p:cNvSpPr/>
          <p:nvPr/>
        </p:nvSpPr>
        <p:spPr>
          <a:xfrm>
            <a:off x="457200" y="3021761"/>
            <a:ext cx="1645920" cy="1097280"/>
          </a:xfrm>
          <a:prstGeom prst="rect">
            <a:avLst/>
          </a:prstGeom>
          <a:solidFill>
            <a:srgbClr val="2A2A3E"/>
          </a:solidFill>
          <a:ln w="6350">
            <a:solidFill>
              <a:srgbClr val="C5A059"/>
            </a:solidFill>
            <a:prstDash val="dash"/>
          </a:ln>
        </p:spPr>
        <p:txBody>
          <a:bodyPr/>
          <a:lstStyle/>
          <a:p>
            <a:endParaRPr lang="en-GB" dirty="0"/>
          </a:p>
        </p:txBody>
      </p:sp>
      <p:sp>
        <p:nvSpPr>
          <p:cNvPr id="23" name="Text 20"/>
          <p:cNvSpPr/>
          <p:nvPr/>
        </p:nvSpPr>
        <p:spPr>
          <a:xfrm>
            <a:off x="457200" y="3387521"/>
            <a:ext cx="16459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 IHIC image ]</a:t>
            </a:r>
            <a:endParaRPr lang="en-US" sz="800" dirty="0"/>
          </a:p>
        </p:txBody>
      </p:sp>
      <p:sp>
        <p:nvSpPr>
          <p:cNvPr id="24" name="Text 21"/>
          <p:cNvSpPr/>
          <p:nvPr/>
        </p:nvSpPr>
        <p:spPr>
          <a:xfrm>
            <a:off x="457200" y="4709160"/>
            <a:ext cx="82296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Simulating Silence  ·  SOAS University of London  ·  simulating-silence.org</a:t>
            </a:r>
            <a:endParaRPr lang="en-US" sz="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3DA45CE-64BB-CFC8-C706-9836654FE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31128"/>
            <a:ext cx="1645920" cy="12517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731520" y="274320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Discussion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731520" y="914400"/>
            <a:ext cx="457200" cy="914400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6" name="Text 3"/>
          <p:cNvSpPr/>
          <p:nvPr/>
        </p:nvSpPr>
        <p:spPr>
          <a:xfrm>
            <a:off x="731520" y="914400"/>
            <a:ext cx="4572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1A1A2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371600" y="1005840"/>
            <a:ext cx="71323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How does knowing the institutional connection change how you read Sources A and K?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731520" y="2057400"/>
            <a:ext cx="457200" cy="914400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9" name="Text 6"/>
          <p:cNvSpPr/>
          <p:nvPr/>
        </p:nvSpPr>
        <p:spPr>
          <a:xfrm>
            <a:off x="731520" y="2057400"/>
            <a:ext cx="4572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1A1A2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1371600" y="2148840"/>
            <a:ext cx="71323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 K includes a disclaimer: its witnesses' memories 'may not always be accurate.' Does this make the source less useful — or more useful?</a:t>
            </a:r>
            <a:endParaRPr lang="en-US" sz="1400" dirty="0"/>
          </a:p>
        </p:txBody>
      </p:sp>
      <p:sp>
        <p:nvSpPr>
          <p:cNvPr id="11" name="Shape 8"/>
          <p:cNvSpPr/>
          <p:nvPr/>
        </p:nvSpPr>
        <p:spPr>
          <a:xfrm>
            <a:off x="731520" y="3200400"/>
            <a:ext cx="457200" cy="914400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2" name="Text 9"/>
          <p:cNvSpPr/>
          <p:nvPr/>
        </p:nvSpPr>
        <p:spPr>
          <a:xfrm>
            <a:off x="731520" y="3200400"/>
            <a:ext cx="4572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1A1A2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1371600" y="3291840"/>
            <a:ext cx="71323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Can a source still be useful for a historian even if it was produced to support a particular agenda?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457200" y="4709160"/>
            <a:ext cx="82296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Simulating Silence  ·  SOAS University of London  ·  simulating-silence.org</a:t>
            </a:r>
            <a:endParaRPr lang="en-US" sz="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731520" y="182880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1A1A2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Phase 3: Exam-Style Question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731520" y="950130"/>
            <a:ext cx="7680960" cy="1463040"/>
          </a:xfrm>
          <a:prstGeom prst="rect">
            <a:avLst/>
          </a:prstGeom>
          <a:solidFill>
            <a:srgbClr val="FFFFFF"/>
          </a:solidFill>
          <a:ln w="25400">
            <a:solidFill>
              <a:srgbClr val="C5A05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3"/>
          <p:cNvSpPr/>
          <p:nvPr/>
        </p:nvSpPr>
        <p:spPr>
          <a:xfrm>
            <a:off x="914400" y="104157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A885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AQA-style 8-mark question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914400" y="1315890"/>
            <a:ext cx="73152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2222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How useful are Sources A and G for an enquiry into how governments use heritage sites to shape historical memory?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914400" y="2047410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Explain your answer using Sources A and G and your knowledge of how heritage sites present the past.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731520" y="2687490"/>
            <a:ext cx="76809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A885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Sentence starters (if needed):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1097280" y="3007530"/>
            <a:ext cx="68580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"Source A is useful because it reveals..."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1097280" y="3300138"/>
            <a:ext cx="68580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"However, Source A is limited because..."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1097280" y="3592746"/>
            <a:ext cx="68580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"Source G is useful for a different reason..."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1097280" y="3885354"/>
            <a:ext cx="68580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"When we consider both sources together..."</a:t>
            </a:r>
            <a:endParaRPr lang="en-US" sz="1100" dirty="0"/>
          </a:p>
        </p:txBody>
      </p:sp>
      <p:sp>
        <p:nvSpPr>
          <p:cNvPr id="14" name="Text 11"/>
          <p:cNvSpPr/>
          <p:nvPr/>
        </p:nvSpPr>
        <p:spPr>
          <a:xfrm>
            <a:off x="731520" y="4241970"/>
            <a:ext cx="76809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 minutes — write in continuous prose</a:t>
            </a:r>
            <a:endParaRPr lang="en-US" sz="1200" dirty="0"/>
          </a:p>
        </p:txBody>
      </p:sp>
      <p:sp>
        <p:nvSpPr>
          <p:cNvPr id="15" name="Text 12"/>
          <p:cNvSpPr/>
          <p:nvPr/>
        </p:nvSpPr>
        <p:spPr>
          <a:xfrm>
            <a:off x="457200" y="4709160"/>
            <a:ext cx="82296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Simulating Silence  ·  SOAS University of London  ·  simulating-silence.org</a:t>
            </a:r>
            <a:endParaRPr lang="en-US" sz="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731520" y="731520"/>
            <a:ext cx="768096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Sources are not neutral containers of information.</a:t>
            </a:r>
            <a:endParaRPr lang="en-US" sz="2600" dirty="0"/>
          </a:p>
        </p:txBody>
      </p:sp>
      <p:sp>
        <p:nvSpPr>
          <p:cNvPr id="5" name="Shape 2"/>
          <p:cNvSpPr/>
          <p:nvPr/>
        </p:nvSpPr>
        <p:spPr>
          <a:xfrm>
            <a:off x="731520" y="1828800"/>
            <a:ext cx="7680960" cy="36576"/>
          </a:xfrm>
          <a:prstGeom prst="rect">
            <a:avLst/>
          </a:prstGeom>
          <a:solidFill>
            <a:srgbClr val="C5A05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6" name="Text 3"/>
          <p:cNvSpPr/>
          <p:nvPr/>
        </p:nvSpPr>
        <p:spPr>
          <a:xfrm>
            <a:off x="731520" y="2103120"/>
            <a:ext cx="76809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 digital source was created by someone, for a purpose, within an institutional context.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31520" y="2834640"/>
            <a:ext cx="76809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E0E0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skill is not finding the 'right' source.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31520" y="3291840"/>
            <a:ext cx="76809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C5A05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It is understanding what each source is doing and whose interests it serves.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4709160"/>
            <a:ext cx="82296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Simulating Silence  ·  SOAS University of London  ·  simulating-silence.org</a:t>
            </a:r>
            <a:endParaRPr lang="en-US" sz="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1647</Words>
  <Application>Microsoft Office PowerPoint</Application>
  <PresentationFormat>On-screen Show (16:9)</PresentationFormat>
  <Paragraphs>132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Gets to Tell the Story? — Hashima Island and Contested Heritage</dc:title>
  <dc:subject>PptxGenJS Presentation</dc:subject>
  <dc:creator>Christopher Gerteis, SOAS University of London</dc:creator>
  <cp:lastModifiedBy>Christopher Gerteis</cp:lastModifiedBy>
  <cp:revision>5</cp:revision>
  <dcterms:created xsi:type="dcterms:W3CDTF">2026-02-27T20:10:30Z</dcterms:created>
  <dcterms:modified xsi:type="dcterms:W3CDTF">2026-02-27T21:15:52Z</dcterms:modified>
</cp:coreProperties>
</file>